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0" r:id="rId5"/>
    <p:sldId id="261" r:id="rId6"/>
    <p:sldId id="262" r:id="rId7"/>
    <p:sldId id="264" r:id="rId8"/>
    <p:sldId id="268" r:id="rId9"/>
    <p:sldId id="282" r:id="rId10"/>
    <p:sldId id="269" r:id="rId11"/>
    <p:sldId id="271" r:id="rId12"/>
    <p:sldId id="270" r:id="rId13"/>
    <p:sldId id="275" r:id="rId14"/>
    <p:sldId id="274" r:id="rId15"/>
    <p:sldId id="277" r:id="rId16"/>
    <p:sldId id="284" r:id="rId17"/>
    <p:sldId id="288" r:id="rId18"/>
    <p:sldId id="280" r:id="rId19"/>
    <p:sldId id="283" r:id="rId20"/>
    <p:sldId id="279" r:id="rId21"/>
    <p:sldId id="28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008"/>
    <a:srgbClr val="C5073D"/>
    <a:srgbClr val="31859C"/>
    <a:srgbClr val="B4680C"/>
    <a:srgbClr val="D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9988" autoAdjust="0"/>
  </p:normalViewPr>
  <p:slideViewPr>
    <p:cSldViewPr>
      <p:cViewPr varScale="1">
        <p:scale>
          <a:sx n="93" d="100"/>
          <a:sy n="93" d="100"/>
        </p:scale>
        <p:origin x="6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9400E4-C7F2-4345-A191-A6DBBF1013F8}" type="datetimeFigureOut">
              <a:rPr lang="en-US"/>
              <a:pPr>
                <a:defRPr/>
              </a:pPr>
              <a:t>6/6/2018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6E2C8F-4900-4D69-97D1-7B1C190DC03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93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09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91105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9FD96C-4791-4475-957D-C113AD161EF1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44416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8912B-9918-4B6A-BFE0-21C047B8DFB3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598273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DAD3E8-3C0A-4553-816F-805F20C56E63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125100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0E02CC-2B28-4115-8A12-79318546DF24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305283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7CD425-6519-4391-8F45-C1BB91195768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969670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614FBB-F539-4C96-ABD6-CE44B6147D9F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172953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71AAF3-9673-47F4-B355-E3BE8A43FCB4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194918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EBEA6A-6020-4196-BCA1-8165365FE75E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962650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D39224-89F6-44AD-B726-A1436C71B386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164180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0F807C-9B73-49E0-A418-6217125EAA7F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77717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71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33E129-C6D1-4455-A164-322F54CA654C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549907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062102-8DC9-47EB-8161-13A40F90C1DE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94853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92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CBFBC-137C-40C8-9756-A02E5BEC35B2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31792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112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1FC629-65E2-40D9-BC02-80D73583D06A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67867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AEEDEB-97FF-4E1E-A29F-76BC022F8EBE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83212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A72044-B01C-4B1C-A407-F8E8E3CFFE0D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782756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2FC9-867B-42C8-85DC-42F5F6E237AB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2722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590A93-677E-4FD7-93BD-55B454C773A8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25303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71AAF3-9673-47F4-B355-E3BE8A43FCB4}" type="slidenum">
              <a:rPr lang="en-US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5538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C345-A812-4704-AAE8-13D630997A0D}" type="datetimeFigureOut">
              <a:rPr lang="en-US"/>
              <a:pPr>
                <a:defRPr/>
              </a:pPr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03596-9488-4A30-A19F-445FD84EFAF2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5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72442C2-0D69-496A-A475-285C51D28E63}" type="datetimeFigureOut">
              <a:rPr lang="en-US"/>
              <a:pPr>
                <a:defRPr/>
              </a:pPr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96B01C8-EF57-4C52-B43B-1FBC8E9BB0E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ttp/www.dictionaryofarchitectsincanada.org/architects/view/953" TargetMode="Externa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hpfq.org/sites/default/files/biographies/VERNON_Jean-Antoine-site_SHPFQ.pdf" TargetMode="External"/><Relationship Id="rId5" Type="http://schemas.openxmlformats.org/officeDocument/2006/relationships/hyperlink" Target="http://http/www.biographi.ca/fr/bio/parent_amand_13F.html" TargetMode="External"/><Relationship Id="rId4" Type="http://schemas.openxmlformats.org/officeDocument/2006/relationships/hyperlink" Target="http://www.biographi.ca/fr/bio/parent_amand_13F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placefeller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iographi.ca/fr/bio/odin_henriette_9F.html" TargetMode="External"/><Relationship Id="rId5" Type="http://schemas.openxmlformats.org/officeDocument/2006/relationships/hyperlink" Target="http://www.shpfq.org/sites/default/files/biographies/NORMANDEAU_Leon-revue.pdf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nat.qc.ca/fr/deputes/bullock-william-stephen-2329/biographi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://www.shhy.info/patrimoine/la-stanley-de-roxton-pond-un-joyau-de-notre-patrimoine-region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ttp/www.dictionaryofarchitectsincanada.org/architects/view/132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/>
        </p:nvSpPr>
        <p:spPr>
          <a:xfrm flipV="1">
            <a:off x="5383244" y="1143000"/>
            <a:ext cx="3608356" cy="2718048"/>
          </a:xfrm>
          <a:prstGeom prst="round2DiagRect">
            <a:avLst>
              <a:gd name="adj1" fmla="val 11225"/>
              <a:gd name="adj2" fmla="val 0"/>
            </a:avLst>
          </a:prstGeom>
          <a:solidFill>
            <a:schemeClr val="accent3">
              <a:lumMod val="75000"/>
              <a:alpha val="71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innerShdw blurRad="63500" dist="50800" dir="135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077" name="TextBox 16"/>
          <p:cNvSpPr txBox="1">
            <a:spLocks noChangeArrowheads="1"/>
          </p:cNvSpPr>
          <p:nvPr/>
        </p:nvSpPr>
        <p:spPr bwMode="auto">
          <a:xfrm>
            <a:off x="5867400" y="1371600"/>
            <a:ext cx="35194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  <a:latin typeface="Trebuchet MS" panose="020B0603020202020204" pitchFamily="34" charset="0"/>
              </a:rPr>
              <a:t>Église évangélique baptiste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chemeClr val="bg1"/>
                </a:solidFill>
                <a:latin typeface="Trebuchet MS" panose="020B0603020202020204" pitchFamily="34" charset="0"/>
              </a:rPr>
              <a:t>Renaissance</a:t>
            </a:r>
          </a:p>
        </p:txBody>
      </p:sp>
      <p:sp>
        <p:nvSpPr>
          <p:cNvPr id="2" name="Arrondir un rectangle avec un coin diagonal 1"/>
          <p:cNvSpPr/>
          <p:nvPr/>
        </p:nvSpPr>
        <p:spPr>
          <a:xfrm>
            <a:off x="250825" y="1143000"/>
            <a:ext cx="2460625" cy="2717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2767013" y="1127125"/>
            <a:ext cx="2562225" cy="2733675"/>
          </a:xfrm>
          <a:prstGeom prst="round2Diag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14" name="Image 13"/>
          <p:cNvPicPr/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18" y="1848566"/>
            <a:ext cx="3191348" cy="2506720"/>
          </a:xfrm>
          <a:prstGeom prst="rect">
            <a:avLst/>
          </a:prstGeom>
        </p:spPr>
      </p:pic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433763" y="1371600"/>
            <a:ext cx="1817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600">
                <a:solidFill>
                  <a:schemeClr val="bg1"/>
                </a:solidFill>
                <a:latin typeface="Trebuchet MS" panose="020B0603020202020204" pitchFamily="34" charset="0"/>
              </a:rPr>
              <a:t>Limoilou</a:t>
            </a:r>
            <a:r>
              <a:rPr lang="fr-FR" altLang="fr-FR" sz="280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  <a:latin typeface="Trebuchet MS" panose="020B0603020202020204" pitchFamily="34" charset="0"/>
              </a:rPr>
              <a:t>1932-2003</a:t>
            </a:r>
          </a:p>
        </p:txBody>
      </p:sp>
      <p:sp>
        <p:nvSpPr>
          <p:cNvPr id="3082" name="TextBox 8"/>
          <p:cNvSpPr txBox="1">
            <a:spLocks noChangeArrowheads="1"/>
          </p:cNvSpPr>
          <p:nvPr/>
        </p:nvSpPr>
        <p:spPr bwMode="auto">
          <a:xfrm>
            <a:off x="744538" y="1377950"/>
            <a:ext cx="1816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D’</a:t>
            </a:r>
            <a:r>
              <a:rPr lang="fr-FR" altLang="fr-FR" sz="2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Youville</a:t>
            </a:r>
            <a:r>
              <a:rPr lang="fr-FR" altLang="fr-FR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fr-FR" altLang="fr-FR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Trebuchet MS" panose="020B0603020202020204" pitchFamily="34" charset="0"/>
              </a:rPr>
              <a:t>1885-1931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54300" y="5060852"/>
            <a:ext cx="63373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Une Église, deux noms, trois bâtiments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Aperçu historique 1854-2014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3" t="22346" r="31708" b="2827"/>
          <a:stretch/>
        </p:blipFill>
        <p:spPr>
          <a:xfrm>
            <a:off x="173433" y="2323489"/>
            <a:ext cx="1256622" cy="17516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69888" y="476250"/>
            <a:ext cx="8523287" cy="12239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800" dirty="0" smtClean="0"/>
              <a:t>Limoilou</a:t>
            </a:r>
            <a:endParaRPr lang="fr-CA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8" y="1978149"/>
            <a:ext cx="3715541" cy="4502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29200"/>
            <a:ext cx="2670672" cy="144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283968" y="1932795"/>
            <a:ext cx="410527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/>
              <a:t>En 1931, </a:t>
            </a:r>
            <a:r>
              <a:rPr lang="fr-CA" sz="1600" dirty="0" smtClean="0"/>
              <a:t>le </a:t>
            </a:r>
            <a:r>
              <a:rPr lang="fr-CA" sz="1600" dirty="0"/>
              <a:t>bâtiment </a:t>
            </a:r>
            <a:r>
              <a:rPr lang="fr-CA" sz="1600" dirty="0" smtClean="0"/>
              <a:t>de la rue d’</a:t>
            </a:r>
            <a:r>
              <a:rPr lang="fr-CA" sz="1600" dirty="0" err="1" smtClean="0"/>
              <a:t>Youville</a:t>
            </a:r>
            <a:r>
              <a:rPr lang="fr-CA" sz="1600" dirty="0" smtClean="0"/>
              <a:t> est vendu pour faire place à ce qui est aujourd’hui la place D’</a:t>
            </a:r>
            <a:r>
              <a:rPr lang="fr-CA" sz="1600" dirty="0" err="1" smtClean="0"/>
              <a:t>Youville</a:t>
            </a:r>
            <a:r>
              <a:rPr lang="fr-CA" sz="1600" dirty="0" smtClean="0"/>
              <a:t>.  Malgré la </a:t>
            </a:r>
            <a:r>
              <a:rPr lang="fr-CA" sz="1600" dirty="0"/>
              <a:t>Grande </a:t>
            </a:r>
            <a:r>
              <a:rPr lang="fr-CA" sz="1600" dirty="0" smtClean="0"/>
              <a:t>Dépression, une </a:t>
            </a:r>
            <a:r>
              <a:rPr lang="fr-CA" sz="1600" dirty="0"/>
              <a:t>chapelle </a:t>
            </a:r>
            <a:r>
              <a:rPr lang="fr-CA" sz="1600" dirty="0" smtClean="0"/>
              <a:t>est érigée au </a:t>
            </a:r>
            <a:r>
              <a:rPr lang="fr-CA" sz="1600" dirty="0"/>
              <a:t>coin de la 3</a:t>
            </a:r>
            <a:r>
              <a:rPr lang="fr-CA" sz="1600" baseline="30000" dirty="0"/>
              <a:t>e</a:t>
            </a:r>
            <a:r>
              <a:rPr lang="fr-CA" sz="1600" dirty="0"/>
              <a:t> Avenue et de la 12</a:t>
            </a:r>
            <a:r>
              <a:rPr lang="fr-CA" sz="1600" baseline="30000" dirty="0"/>
              <a:t>e</a:t>
            </a:r>
            <a:r>
              <a:rPr lang="fr-CA" sz="1600" dirty="0"/>
              <a:t> </a:t>
            </a:r>
            <a:r>
              <a:rPr lang="fr-CA" sz="1600" dirty="0" smtClean="0"/>
              <a:t>Rue. Celle que certains </a:t>
            </a:r>
            <a:r>
              <a:rPr lang="fr-CA" sz="1600" dirty="0"/>
              <a:t>appellent encore aujourd’hui la « petite Limoilou </a:t>
            </a:r>
            <a:r>
              <a:rPr lang="fr-CA" sz="1600" dirty="0" smtClean="0"/>
              <a:t>», est inaugurée le 3 janvier 1932.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 smtClean="0"/>
              <a:t>La salle principale peut accueillir quelque 120 personnes et le sous-sol comprend une cuisine, le bureau du pasteur et une grande salle pour les enfants.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6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600" spc="-80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9286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On disait…. </a:t>
            </a:r>
            <a:endParaRPr lang="fr-CA" sz="2400" dirty="0"/>
          </a:p>
        </p:txBody>
      </p:sp>
      <p:pic>
        <p:nvPicPr>
          <p:cNvPr id="22531" name="Image 10" descr="C:\Users\Marie-Claude\SkyDrive\Renaissance\Historique\guillem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10652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11" descr="C:\Users\Marie-Claude\SkyDrive\Renaissance\Historique\guillem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60669"/>
            <a:ext cx="115252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ZoneTexte 1"/>
          <p:cNvSpPr txBox="1">
            <a:spLocks noChangeArrowheads="1"/>
          </p:cNvSpPr>
          <p:nvPr/>
        </p:nvSpPr>
        <p:spPr bwMode="auto">
          <a:xfrm>
            <a:off x="553269" y="2197248"/>
            <a:ext cx="798572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600" dirty="0"/>
              <a:t>     </a:t>
            </a:r>
            <a:r>
              <a:rPr lang="fr-CA" altLang="fr-FR" sz="1600" dirty="0"/>
              <a:t>Y paraît qu’ils ont un portrait de la Vierge peinte sur leur plancher – ’faut marcher dessus </a:t>
            </a:r>
            <a:r>
              <a:rPr lang="fr-CA" altLang="fr-FR" sz="1600" dirty="0" smtClean="0"/>
              <a:t>      pour </a:t>
            </a:r>
            <a:r>
              <a:rPr lang="fr-CA" altLang="fr-FR" sz="1600" dirty="0"/>
              <a:t>aller à l’office…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/>
              <a:t>-   L. B., 82 ans en 1995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2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/>
              <a:t>On changeait de trottoir pour se rendre à l’école : ’fallait pas marcher dans l’ombre de l’église protestante, ça portait malheur !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/>
              <a:t> </a:t>
            </a:r>
            <a:r>
              <a:rPr lang="fr-CA" altLang="fr-FR" sz="1600" dirty="0"/>
              <a:t>-   C. G., 78 ans en 1995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r-CA" altLang="fr-FR" sz="2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/>
              <a:t>Si on lançait des pierres et qu’on cassait les vitres de la chapelle, on se faisait quasiment pas chicaner.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1200" dirty="0"/>
              <a:t>	</a:t>
            </a:r>
            <a:r>
              <a:rPr lang="fr-CA" altLang="fr-FR" sz="1600" dirty="0"/>
              <a:t>-  A. T., 76 ans en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69888" y="476250"/>
            <a:ext cx="8523287" cy="8651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Le 9 février 1934 </a:t>
            </a:r>
            <a:endParaRPr lang="fr-CA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4417" r="8650" b="15553"/>
          <a:stretch/>
        </p:blipFill>
        <p:spPr>
          <a:xfrm>
            <a:off x="467545" y="1484784"/>
            <a:ext cx="503844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5078" r="6055" b="8599"/>
          <a:stretch/>
        </p:blipFill>
        <p:spPr>
          <a:xfrm>
            <a:off x="4067944" y="3789040"/>
            <a:ext cx="4680520" cy="2697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369888" y="5041930"/>
            <a:ext cx="36258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-40" dirty="0">
                <a:latin typeface="+mn-lt"/>
              </a:rPr>
              <a:t>Les dégâts sont estimés à </a:t>
            </a:r>
            <a:r>
              <a:rPr lang="fr-CA" sz="1600" spc="-40" dirty="0" smtClean="0">
                <a:latin typeface="+mn-lt"/>
              </a:rPr>
              <a:t>4 000$, soit quelque 68 000$ en dollars 2014… plus </a:t>
            </a:r>
            <a:r>
              <a:rPr lang="fr-CA" sz="1600" spc="-40" dirty="0">
                <a:latin typeface="+mn-lt"/>
              </a:rPr>
              <a:t>la bibliothèque du pasteur.</a:t>
            </a: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5724128" y="1581287"/>
            <a:ext cx="31683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/>
              <a:t>L</a:t>
            </a:r>
            <a:r>
              <a:rPr lang="fr-CA" altLang="fr-FR" sz="1600" dirty="0" smtClean="0"/>
              <a:t>’intérieur </a:t>
            </a:r>
            <a:r>
              <a:rPr lang="fr-CA" altLang="fr-FR" sz="1600" dirty="0"/>
              <a:t>de l’église </a:t>
            </a:r>
            <a:r>
              <a:rPr lang="fr-CA" altLang="fr-FR" sz="1600" dirty="0" smtClean="0"/>
              <a:t>est </a:t>
            </a:r>
            <a:r>
              <a:rPr lang="fr-CA" altLang="fr-FR" sz="1600" dirty="0" err="1" smtClean="0"/>
              <a:t>partielle-ment</a:t>
            </a:r>
            <a:r>
              <a:rPr lang="fr-CA" altLang="fr-FR" sz="1600" dirty="0" smtClean="0"/>
              <a:t> détruit </a:t>
            </a:r>
            <a:r>
              <a:rPr lang="fr-CA" altLang="fr-FR" sz="1600" dirty="0"/>
              <a:t>par le </a:t>
            </a:r>
            <a:r>
              <a:rPr lang="fr-CA" altLang="fr-FR" sz="1600" dirty="0" smtClean="0"/>
              <a:t>feu, qui semble avoir pris naissance dans le poêle à bois situé dans la salle principale. Le de la reconstruction, une salle de chauffage sera installée au sous-sol, avec une fournaise au charbon. </a:t>
            </a:r>
            <a:endParaRPr lang="fr-CA" alt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9286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L’expansion des années 1970-1980</a:t>
            </a:r>
            <a:endParaRPr lang="fr-CA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446262" y="2780928"/>
            <a:ext cx="20095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-40" dirty="0">
                <a:latin typeface="+mn-lt"/>
              </a:rPr>
              <a:t>Entre 1970 et 1985, l’œuvre évangélique connaît une expansion importante dans tout le Québec.</a:t>
            </a:r>
          </a:p>
        </p:txBody>
      </p:sp>
      <p:sp>
        <p:nvSpPr>
          <p:cNvPr id="28676" name="ZoneTexte 2"/>
          <p:cNvSpPr txBox="1">
            <a:spLocks noChangeArrowheads="1"/>
          </p:cNvSpPr>
          <p:nvPr/>
        </p:nvSpPr>
        <p:spPr bwMode="auto">
          <a:xfrm>
            <a:off x="539750" y="1660525"/>
            <a:ext cx="809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/>
          </a:p>
        </p:txBody>
      </p:sp>
      <p:pic>
        <p:nvPicPr>
          <p:cNvPr id="28677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2180" r="9743" b="40833"/>
          <a:stretch>
            <a:fillRect/>
          </a:stretch>
        </p:blipFill>
        <p:spPr bwMode="auto">
          <a:xfrm>
            <a:off x="2785642" y="1873250"/>
            <a:ext cx="5720184" cy="337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0200" y="5458436"/>
            <a:ext cx="81756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-40" dirty="0">
                <a:latin typeface="+mn-lt"/>
              </a:rPr>
              <a:t>1973 </a:t>
            </a:r>
            <a:r>
              <a:rPr lang="fr-CA" sz="1600" b="1" i="1" spc="-4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Opération Espérance </a:t>
            </a:r>
            <a:r>
              <a:rPr lang="fr-CA" sz="1600" spc="-40" dirty="0">
                <a:latin typeface="+mn-lt"/>
              </a:rPr>
              <a:t>: à</a:t>
            </a:r>
            <a:r>
              <a:rPr lang="fr-CA" sz="1600" spc="-40" dirty="0" smtClean="0">
                <a:latin typeface="+mn-lt"/>
              </a:rPr>
              <a:t> Québec, trois églises (L’Église de Limoilou, l’Assemblée des Frères et l’Alliance chrétienne et missionnaire) organisent conjointement une campagne d’évangélisation </a:t>
            </a:r>
            <a:r>
              <a:rPr lang="fr-CA" sz="1600" spc="-40" dirty="0"/>
              <a:t>au CEGEP de Limoilou</a:t>
            </a:r>
            <a:r>
              <a:rPr lang="fr-CA" sz="1600" spc="-40" dirty="0" smtClean="0">
                <a:latin typeface="+mn-lt"/>
              </a:rPr>
              <a:t> et y invitent le prédicateur Alain </a:t>
            </a:r>
            <a:r>
              <a:rPr lang="fr-CA" sz="1600" spc="-40" dirty="0" err="1" smtClean="0">
                <a:latin typeface="+mn-lt"/>
              </a:rPr>
              <a:t>Choiquier</a:t>
            </a:r>
            <a:r>
              <a:rPr lang="fr-CA" sz="1600" spc="-40" dirty="0" smtClean="0">
                <a:latin typeface="+mn-lt"/>
              </a:rPr>
              <a:t>. Dans les dix années suivantes, le nombre </a:t>
            </a:r>
            <a:r>
              <a:rPr lang="fr-CA" sz="1600" spc="-40" dirty="0">
                <a:latin typeface="+mn-lt"/>
              </a:rPr>
              <a:t>de membres de l’Église </a:t>
            </a:r>
            <a:r>
              <a:rPr lang="fr-CA" sz="1600" spc="-40" dirty="0" smtClean="0">
                <a:latin typeface="+mn-lt"/>
              </a:rPr>
              <a:t>aura plus que triplé</a:t>
            </a:r>
            <a:r>
              <a:rPr lang="fr-CA" sz="1600" spc="-40" dirty="0">
                <a:latin typeface="+mn-lt"/>
              </a:rPr>
              <a:t>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62463" y="4619625"/>
            <a:ext cx="4043362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 : R. Lougheed </a:t>
            </a:r>
            <a:r>
              <a:rPr lang="fr-CA" sz="17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et.al. </a:t>
            </a:r>
            <a:r>
              <a:rPr lang="fr-CA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(1999), p.60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9286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La relève, années 1980</a:t>
            </a:r>
            <a:endParaRPr lang="fr-CA" sz="2400" dirty="0"/>
          </a:p>
        </p:txBody>
      </p:sp>
      <p:pic>
        <p:nvPicPr>
          <p:cNvPr id="3072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r="562"/>
          <a:stretch>
            <a:fillRect/>
          </a:stretch>
        </p:blipFill>
        <p:spPr bwMode="auto">
          <a:xfrm>
            <a:off x="411163" y="1495425"/>
            <a:ext cx="24320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12926" r="-1811" b="14725"/>
          <a:stretch>
            <a:fillRect/>
          </a:stretch>
        </p:blipFill>
        <p:spPr bwMode="auto">
          <a:xfrm>
            <a:off x="2916238" y="1495425"/>
            <a:ext cx="57292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r="1772" b="8704"/>
          <a:stretch>
            <a:fillRect/>
          </a:stretch>
        </p:blipFill>
        <p:spPr bwMode="auto">
          <a:xfrm>
            <a:off x="4556125" y="3990975"/>
            <a:ext cx="3976688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b="2380"/>
          <a:stretch>
            <a:fillRect/>
          </a:stretch>
        </p:blipFill>
        <p:spPr bwMode="auto">
          <a:xfrm>
            <a:off x="401638" y="3984625"/>
            <a:ext cx="40894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9286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Pasteurs à Limoilou</a:t>
            </a:r>
            <a:endParaRPr lang="fr-CA" sz="2400" dirty="0"/>
          </a:p>
        </p:txBody>
      </p:sp>
      <p:sp>
        <p:nvSpPr>
          <p:cNvPr id="2" name="Rectangle 1"/>
          <p:cNvSpPr/>
          <p:nvPr/>
        </p:nvSpPr>
        <p:spPr>
          <a:xfrm>
            <a:off x="250825" y="1557338"/>
            <a:ext cx="7978775" cy="26007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CA" sz="26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CA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1929 </a:t>
            </a:r>
            <a:r>
              <a:rPr lang="fr-CA" sz="1600" spc="-100" dirty="0">
                <a:ea typeface="Calibri" panose="020F0502020204030204" pitchFamily="34" charset="0"/>
                <a:cs typeface="Times New Roman" panose="02020603050405020304" pitchFamily="18" charset="0"/>
              </a:rPr>
              <a:t>- 1934  Émile Boisvert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		 1935 - 1938  Ernest </a:t>
            </a:r>
            <a:r>
              <a:rPr lang="fr-C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Anex</a:t>
            </a: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		 1938 - 1952  James Joly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		 1952 - 1959  John S. </a:t>
            </a:r>
            <a:r>
              <a:rPr lang="fr-C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Gilmour</a:t>
            </a: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CA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 1959 - 1969  Charles Foster </a:t>
            </a:r>
          </a:p>
          <a:p>
            <a:pPr lvl="4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CA" sz="1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1968 </a:t>
            </a:r>
            <a:r>
              <a:rPr lang="fr-CA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- 1971  </a:t>
            </a:r>
            <a:r>
              <a:rPr lang="fr-CA" sz="1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Création du Centre </a:t>
            </a:r>
            <a:r>
              <a:rPr lang="fr-CA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formation </a:t>
            </a:r>
            <a:r>
              <a:rPr lang="fr-CA" sz="1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biblique</a:t>
            </a:r>
            <a:r>
              <a:rPr lang="fr-CA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sous la direction de Charles Foster. Trois pasteurs et deux missionnaires y ont été formés.			</a:t>
            </a:r>
            <a:endParaRPr lang="fr-CA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772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8420" r="14091" b="29842"/>
          <a:stretch>
            <a:fillRect/>
          </a:stretch>
        </p:blipFill>
        <p:spPr bwMode="auto">
          <a:xfrm>
            <a:off x="5740202" y="4099821"/>
            <a:ext cx="2765623" cy="175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35188" r="8186" b="21956"/>
          <a:stretch/>
        </p:blipFill>
        <p:spPr>
          <a:xfrm>
            <a:off x="433897" y="4147340"/>
            <a:ext cx="5146216" cy="168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4" name="ZoneTexte 3"/>
          <p:cNvSpPr txBox="1">
            <a:spLocks noChangeArrowheads="1"/>
          </p:cNvSpPr>
          <p:nvPr/>
        </p:nvSpPr>
        <p:spPr bwMode="auto">
          <a:xfrm>
            <a:off x="2071688" y="5949950"/>
            <a:ext cx="679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 smtClean="0"/>
              <a:t>1969 - 1970  </a:t>
            </a:r>
            <a:r>
              <a:rPr lang="fr-CA" altLang="fr-FR" sz="1600" dirty="0"/>
              <a:t>Roland De </a:t>
            </a:r>
            <a:r>
              <a:rPr lang="fr-CA" altLang="fr-FR" sz="1600" dirty="0" err="1"/>
              <a:t>Siebenthal</a:t>
            </a:r>
            <a:r>
              <a:rPr lang="fr-CA" altLang="fr-FR" sz="1600" dirty="0"/>
              <a:t> et Jean-Guy </a:t>
            </a:r>
            <a:r>
              <a:rPr lang="fr-CA" altLang="fr-FR" sz="1600" dirty="0" err="1"/>
              <a:t>Lantin</a:t>
            </a:r>
            <a:endParaRPr lang="fr-CA" alt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9286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Pasteurs à Limoilou (suite)</a:t>
            </a:r>
            <a:endParaRPr lang="fr-CA" sz="2400" dirty="0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171700" y="1628775"/>
            <a:ext cx="5495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60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/>
          <a:stretch/>
        </p:blipFill>
        <p:spPr>
          <a:xfrm>
            <a:off x="4286117" y="4134609"/>
            <a:ext cx="1267089" cy="1575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2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r="11443"/>
          <a:stretch>
            <a:fillRect/>
          </a:stretch>
        </p:blipFill>
        <p:spPr bwMode="auto">
          <a:xfrm>
            <a:off x="5826798" y="4130417"/>
            <a:ext cx="1913554" cy="16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17889"/>
          <a:stretch/>
        </p:blipFill>
        <p:spPr>
          <a:xfrm>
            <a:off x="679341" y="4130417"/>
            <a:ext cx="3360599" cy="160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11163" y="1404938"/>
            <a:ext cx="818847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26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1971 </a:t>
            </a:r>
            <a:r>
              <a:rPr lang="fr-CA" sz="1600" spc="-1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1982</a:t>
            </a:r>
            <a:r>
              <a:rPr lang="fr-CA" sz="1600" spc="-100" dirty="0"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fr-CA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Georges </a:t>
            </a: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Rocher et Guy </a:t>
            </a:r>
            <a:r>
              <a:rPr lang="fr-CA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Brouillet</a:t>
            </a:r>
          </a:p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1600" spc="-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1980	    </a:t>
            </a:r>
            <a:r>
              <a:rPr lang="fr-CA" sz="1600" spc="-5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Création de la Fraternité des ouvriers, qui regroupe encore 			   aujourd’hui les églises évangéliques de la grande région de Québec</a:t>
            </a:r>
            <a:endParaRPr lang="fr-CA" sz="1600" spc="-5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CA" sz="1600" spc="-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1981 </a:t>
            </a:r>
            <a:r>
              <a:rPr lang="fr-CA" sz="1600" spc="-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CA" sz="1600" spc="-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2002</a:t>
            </a:r>
            <a:r>
              <a:rPr lang="fr-CA" sz="1600" spc="-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fr-CA" sz="1600" spc="-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fr-CA" sz="1600" spc="-6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Église-fille située à L’</a:t>
            </a:r>
            <a:r>
              <a:rPr lang="fr-CA" sz="1600" spc="-60" dirty="0" err="1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Islet</a:t>
            </a:r>
            <a:r>
              <a:rPr lang="fr-CA" sz="1600" spc="-6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1600" spc="-5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1982 - 1984      Robert Godin</a:t>
            </a:r>
          </a:p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1600" spc="-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1985 - 1989  	    Gérard Basque</a:t>
            </a:r>
          </a:p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1600" spc="-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1991 - 2006      Albert Harper</a:t>
            </a:r>
          </a:p>
          <a:p>
            <a:pPr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fr-CA" sz="1600" spc="-5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1600" spc="-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2001                 </a:t>
            </a:r>
            <a:r>
              <a:rPr lang="fr-CA" sz="1600" b="1" i="1" dirty="0" smtClean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Déménagement </a:t>
            </a:r>
            <a:r>
              <a:rPr lang="fr-CA" sz="1600" b="1" i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l’assemblée à </a:t>
            </a:r>
            <a:r>
              <a:rPr lang="fr-CA" sz="1600" b="1" i="1" dirty="0" smtClean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Charlesbourg</a:t>
            </a:r>
            <a:r>
              <a:rPr lang="fr-CA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fr-CA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7320" y="5877272"/>
            <a:ext cx="363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S</a:t>
            </a:r>
            <a:r>
              <a:rPr lang="fr-CA" sz="1200" dirty="0" smtClean="0"/>
              <a:t>ignataires de l’acte de fondation de l’Union d’Églises baptistes francophones au Canada (1967). Cinq d’entre eux ont été pasteurs à Limoilou. </a:t>
            </a:r>
            <a:endParaRPr lang="fr-CA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257542" y="5877272"/>
            <a:ext cx="126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Georges et Yolande Rocher, 1969</a:t>
            </a:r>
            <a:endParaRPr lang="fr-CA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826798" y="5898792"/>
            <a:ext cx="214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Gérard et Lucie Basque, 1989, avec Clémence </a:t>
            </a:r>
            <a:r>
              <a:rPr lang="fr-CA" sz="1200" dirty="0" err="1" smtClean="0"/>
              <a:t>Giguère</a:t>
            </a:r>
            <a:endParaRPr lang="fr-CA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69887" y="476672"/>
            <a:ext cx="8523287" cy="12239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L’ancienne église de Limoilou : </a:t>
            </a:r>
            <a:br>
              <a:rPr lang="fr-CA" sz="2400" dirty="0" smtClean="0"/>
            </a:br>
            <a:r>
              <a:rPr lang="fr-CA" sz="2400" dirty="0" smtClean="0"/>
              <a:t>un patrimoine architectural</a:t>
            </a:r>
            <a:endParaRPr lang="fr-CA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69887" y="1844824"/>
            <a:ext cx="85232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fr-CA" sz="1600" spc="-60" dirty="0" smtClean="0"/>
              <a:t>L’architecte de l’église de Limoilou est </a:t>
            </a:r>
            <a:r>
              <a:rPr lang="fr-CA" sz="1600" spc="-60" dirty="0" smtClean="0">
                <a:hlinkClick r:id="rId3"/>
              </a:rPr>
              <a:t>Sidney </a:t>
            </a:r>
            <a:r>
              <a:rPr lang="fr-CA" sz="1600" spc="-60" dirty="0" err="1" smtClean="0">
                <a:hlinkClick r:id="rId3"/>
              </a:rPr>
              <a:t>Comber</a:t>
            </a:r>
            <a:r>
              <a:rPr lang="fr-CA" sz="1600" spc="-60" dirty="0" smtClean="0"/>
              <a:t>. Né en Angleterre, arrivé à Montréal en 1907, il s’est rapidement imposé comme une autorité canadienne en matière d’architecture industrielle. Outre la vingtaine d’édifices qu’il conçut à cet effet, on lui doit aussi cinq églises protestantes à Montréal, deux écoles, l’hôpital-maternité Catherine-Booth (Armée du Salut) ainsi que le Massé Hall de l’Institut </a:t>
            </a:r>
            <a:r>
              <a:rPr lang="fr-CA" sz="1600" spc="-60" dirty="0" err="1" smtClean="0"/>
              <a:t>Feller</a:t>
            </a:r>
            <a:r>
              <a:rPr lang="fr-CA" sz="1600" spc="-60" dirty="0" smtClean="0"/>
              <a:t>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6653"/>
            <a:ext cx="1455787" cy="10918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027" b="-1"/>
          <a:stretch/>
        </p:blipFill>
        <p:spPr>
          <a:xfrm>
            <a:off x="5714082" y="3078460"/>
            <a:ext cx="1404175" cy="10759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36" y="3069195"/>
            <a:ext cx="1437328" cy="10779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"/>
          <a:stretch/>
        </p:blipFill>
        <p:spPr>
          <a:xfrm>
            <a:off x="4139952" y="4221088"/>
            <a:ext cx="4510312" cy="24774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1936" y="3212976"/>
            <a:ext cx="355404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CA" sz="1600" spc="-60" dirty="0" smtClean="0"/>
              <a:t>Au cours des années 1990-2000, le bâtiment de l’ancienne Église a retenu l’attention des spécialistes en patrimoine religieux : une subvention de la Ville de Québec a permis la réfection du toit, elle a été citée durant la Commission parlementaire de 2005 pour son intégration dans le quartier, et fait l’objet d’un projet de modélisation 3-D de l’équipe du professeur Luc </a:t>
            </a:r>
            <a:r>
              <a:rPr lang="fr-CA" sz="1600" spc="-60" dirty="0" err="1" smtClean="0"/>
              <a:t>Noppen</a:t>
            </a:r>
            <a:r>
              <a:rPr lang="fr-CA" sz="1600" spc="-60" dirty="0" smtClean="0"/>
              <a:t>. </a:t>
            </a:r>
            <a:endParaRPr lang="fr-CA" sz="1600" spc="-60" dirty="0"/>
          </a:p>
          <a:p>
            <a:pPr algn="just"/>
            <a:r>
              <a:rPr lang="fr-CA" sz="1600" spc="-60" dirty="0" smtClean="0"/>
              <a:t>Devenue trop exigu pour les besoins de l’assemblée, le bâtiment est vendu en 2003 pour usage résidentiel. Il abrite aujourd’hui deux condominiums. </a:t>
            </a:r>
          </a:p>
        </p:txBody>
      </p:sp>
    </p:spTree>
    <p:extLst>
      <p:ext uri="{BB962C8B-B14F-4D97-AF65-F5344CB8AC3E}">
        <p14:creationId xmlns:p14="http://schemas.microsoft.com/office/powerpoint/2010/main" val="3146655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167687" cy="8651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3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2</a:t>
            </a:r>
            <a:r>
              <a:rPr lang="fr-CA" sz="2400" baseline="30000" dirty="0" smtClean="0"/>
              <a:t>e</a:t>
            </a:r>
            <a:r>
              <a:rPr lang="fr-CA" sz="2400" dirty="0" smtClean="0"/>
              <a:t>  Avenue Ouest</a:t>
            </a:r>
            <a:endParaRPr lang="fr-CA" sz="2400" dirty="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700338" y="60213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2786" y="1628800"/>
            <a:ext cx="81819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-50" dirty="0">
                <a:latin typeface="+mn-lt"/>
              </a:rPr>
              <a:t>Trop à l’étroit dans un bâtiment devenu vétuste, l’Église de Limoilou déménage à Charlesbourg en 2003 et adopte en 2008 son nom actuel : </a:t>
            </a:r>
            <a:r>
              <a:rPr lang="fr-CA" sz="1600" spc="-5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Église évangélique baptiste </a:t>
            </a:r>
            <a:r>
              <a:rPr lang="fr-CA" sz="1600" b="1" spc="-5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Renaissance</a:t>
            </a:r>
            <a:r>
              <a:rPr lang="fr-CA" sz="1600" spc="-5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 </a:t>
            </a:r>
          </a:p>
        </p:txBody>
      </p:sp>
      <p:pic>
        <p:nvPicPr>
          <p:cNvPr id="36869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993" r="5113" b="29242"/>
          <a:stretch>
            <a:fillRect/>
          </a:stretch>
        </p:blipFill>
        <p:spPr bwMode="auto">
          <a:xfrm>
            <a:off x="411163" y="2500937"/>
            <a:ext cx="8139112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8651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3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Pasteurs de Renaissance</a:t>
            </a:r>
            <a:endParaRPr lang="fr-CA" sz="2400" dirty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700338" y="60213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4016" r="383" b="11107"/>
          <a:stretch>
            <a:fillRect/>
          </a:stretch>
        </p:blipFill>
        <p:spPr bwMode="auto">
          <a:xfrm>
            <a:off x="411163" y="1395413"/>
            <a:ext cx="809466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ZoneTexte 5"/>
          <p:cNvSpPr txBox="1">
            <a:spLocks noChangeArrowheads="1"/>
          </p:cNvSpPr>
          <p:nvPr/>
        </p:nvSpPr>
        <p:spPr bwMode="auto">
          <a:xfrm>
            <a:off x="184720" y="6110288"/>
            <a:ext cx="84197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 smtClean="0"/>
              <a:t>  1991 </a:t>
            </a:r>
            <a:r>
              <a:rPr lang="fr-CA" altLang="fr-FR" sz="1600" dirty="0"/>
              <a:t>- 2006  Albert Harper      </a:t>
            </a:r>
            <a:r>
              <a:rPr lang="fr-CA" altLang="fr-FR" sz="1600" dirty="0" smtClean="0"/>
              <a:t>                                                                        </a:t>
            </a:r>
            <a:r>
              <a:rPr lang="fr-CA" altLang="fr-FR" sz="1600" dirty="0"/>
              <a:t>2008 - …  Stéphane Couture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10"/>
          <p:cNvSpPr/>
          <p:nvPr/>
        </p:nvSpPr>
        <p:spPr>
          <a:xfrm flipV="1">
            <a:off x="467544" y="404664"/>
            <a:ext cx="8280920" cy="913969"/>
          </a:xfrm>
          <a:prstGeom prst="round2DiagRect">
            <a:avLst>
              <a:gd name="adj1" fmla="val 31162"/>
              <a:gd name="adj2" fmla="val 0"/>
            </a:avLst>
          </a:prstGeom>
          <a:solidFill>
            <a:schemeClr val="accent3">
              <a:lumMod val="75000"/>
              <a:alpha val="71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innerShdw blurRad="63500" dist="50800" dir="135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125" name="Titre 1"/>
          <p:cNvSpPr>
            <a:spLocks noGrp="1"/>
          </p:cNvSpPr>
          <p:nvPr>
            <p:ph type="ctrTitle"/>
          </p:nvPr>
        </p:nvSpPr>
        <p:spPr>
          <a:xfrm>
            <a:off x="468313" y="374650"/>
            <a:ext cx="8262937" cy="974725"/>
          </a:xfrm>
        </p:spPr>
        <p:txBody>
          <a:bodyPr/>
          <a:lstStyle/>
          <a:p>
            <a:pPr eaLnBrk="1" hangingPunct="1"/>
            <a:r>
              <a:rPr lang="fr-CA" altLang="fr-FR" sz="2400" smtClean="0">
                <a:solidFill>
                  <a:schemeClr val="bg1"/>
                </a:solidFill>
              </a:rPr>
              <a:t>L’Église </a:t>
            </a:r>
            <a:r>
              <a:rPr lang="fr-CA" altLang="fr-FR" sz="2400" b="1" smtClean="0">
                <a:solidFill>
                  <a:schemeClr val="bg1"/>
                </a:solidFill>
              </a:rPr>
              <a:t>Renaissance</a:t>
            </a:r>
            <a:r>
              <a:rPr lang="fr-CA" altLang="fr-FR" sz="2400" smtClean="0">
                <a:solidFill>
                  <a:schemeClr val="bg1"/>
                </a:solidFill>
              </a:rPr>
              <a:t> aujourd’hui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95513" y="1557338"/>
            <a:ext cx="5256212" cy="18716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endParaRPr lang="fr-CA" altLang="fr-FR" sz="2800" dirty="0" smtClean="0">
              <a:solidFill>
                <a:srgbClr val="898989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CA" altLang="fr-FR" sz="1800" dirty="0" smtClean="0">
                <a:solidFill>
                  <a:schemeClr val="tx1"/>
                </a:solidFill>
              </a:rPr>
              <a:t>Près de 100 membres et plus de 80 sympathisants</a:t>
            </a:r>
          </a:p>
          <a:p>
            <a:pPr marL="285750" indent="-285750" algn="l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CA" altLang="fr-FR" sz="1800" dirty="0" smtClean="0">
                <a:solidFill>
                  <a:schemeClr val="tx1"/>
                </a:solidFill>
              </a:rPr>
              <a:t>26 nationalités représentées</a:t>
            </a:r>
          </a:p>
          <a:p>
            <a:pPr marL="285750" indent="-285750" algn="l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CA" altLang="fr-FR" sz="1800" dirty="0">
                <a:solidFill>
                  <a:schemeClr val="tx1"/>
                </a:solidFill>
              </a:rPr>
              <a:t>P</a:t>
            </a:r>
            <a:r>
              <a:rPr lang="fr-CA" altLang="fr-FR" sz="1800" dirty="0" smtClean="0">
                <a:solidFill>
                  <a:schemeClr val="tx1"/>
                </a:solidFill>
              </a:rPr>
              <a:t>lus de 80 enfants inscrits à l’école du dimanche </a:t>
            </a:r>
          </a:p>
          <a:p>
            <a:pPr marL="285750" indent="-285750" algn="l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CA" altLang="fr-FR" sz="1800" dirty="0">
                <a:solidFill>
                  <a:schemeClr val="tx1"/>
                </a:solidFill>
              </a:rPr>
              <a:t>9</a:t>
            </a:r>
            <a:r>
              <a:rPr lang="fr-CA" altLang="fr-FR" sz="1800" dirty="0" smtClean="0">
                <a:solidFill>
                  <a:schemeClr val="tx1"/>
                </a:solidFill>
              </a:rPr>
              <a:t> Groupes-vie en action</a:t>
            </a:r>
          </a:p>
          <a:p>
            <a:pPr marL="285750" indent="-285750" algn="l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fr-CA" altLang="fr-FR" sz="1800" dirty="0" smtClean="0">
              <a:solidFill>
                <a:srgbClr val="898989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§"/>
              <a:defRPr/>
            </a:pPr>
            <a:endParaRPr lang="fr-CA" altLang="fr-FR" dirty="0" smtClean="0">
              <a:solidFill>
                <a:srgbClr val="898989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§"/>
              <a:defRPr/>
            </a:pPr>
            <a:endParaRPr lang="fr-CA" altLang="fr-FR" dirty="0" smtClean="0">
              <a:solidFill>
                <a:srgbClr val="898989"/>
              </a:solidFill>
            </a:endParaRPr>
          </a:p>
        </p:txBody>
      </p:sp>
      <p:pic>
        <p:nvPicPr>
          <p:cNvPr id="5127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4737" r="9525" b="31919"/>
          <a:stretch/>
        </p:blipFill>
        <p:spPr bwMode="auto">
          <a:xfrm>
            <a:off x="3372026" y="3636963"/>
            <a:ext cx="4825652" cy="232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15616" y="6012749"/>
            <a:ext cx="5789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67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spc="-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Stéphane </a:t>
            </a:r>
            <a:r>
              <a:rPr lang="fr-CA" sz="1400" spc="-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Couture, pasteur                   ÉÉBR       4855</a:t>
            </a:r>
            <a:r>
              <a:rPr lang="fr-CA" sz="1400" spc="-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2</a:t>
            </a:r>
            <a:r>
              <a:rPr lang="fr-CA" sz="1400" spc="-100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</a:t>
            </a:r>
            <a:r>
              <a:rPr lang="fr-CA" sz="1400" spc="-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Avenue </a:t>
            </a:r>
            <a:r>
              <a:rPr lang="fr-CA" sz="1400" spc="-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Ouest</a:t>
            </a:r>
            <a:endParaRPr lang="fr-CA" sz="1400" spc="-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36963"/>
            <a:ext cx="1440160" cy="2311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9286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3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Renaissance, 2010…</a:t>
            </a:r>
            <a:endParaRPr lang="fr-CA" sz="2400" dirty="0"/>
          </a:p>
        </p:txBody>
      </p:sp>
      <p:pic>
        <p:nvPicPr>
          <p:cNvPr id="40963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6637" r="-66" b="15689"/>
          <a:stretch>
            <a:fillRect/>
          </a:stretch>
        </p:blipFill>
        <p:spPr bwMode="auto">
          <a:xfrm>
            <a:off x="3300413" y="1522413"/>
            <a:ext cx="519271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23808" r="475" b="15848"/>
          <a:stretch>
            <a:fillRect/>
          </a:stretch>
        </p:blipFill>
        <p:spPr bwMode="auto">
          <a:xfrm>
            <a:off x="411163" y="4067175"/>
            <a:ext cx="4265612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2327" r="13277" b="1167"/>
          <a:stretch>
            <a:fillRect/>
          </a:stretch>
        </p:blipFill>
        <p:spPr bwMode="auto">
          <a:xfrm>
            <a:off x="411163" y="1522413"/>
            <a:ext cx="2747962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2202" r="6027" b="5901"/>
          <a:stretch>
            <a:fillRect/>
          </a:stretch>
        </p:blipFill>
        <p:spPr bwMode="auto">
          <a:xfrm>
            <a:off x="4806950" y="4067175"/>
            <a:ext cx="368617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865188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3">
              <a:lumMod val="75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L’église évangélique </a:t>
            </a:r>
            <a:r>
              <a:rPr lang="fr-CA" sz="2400" dirty="0"/>
              <a:t>baptiste </a:t>
            </a:r>
            <a:r>
              <a:rPr lang="fr-CA" sz="2400" b="1" dirty="0" smtClean="0"/>
              <a:t>Renaissance</a:t>
            </a:r>
            <a:endParaRPr lang="fr-CA" sz="2400" b="1" dirty="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700338" y="60213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1163" y="1437469"/>
            <a:ext cx="8094662" cy="25391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spc="-50" dirty="0">
                <a:latin typeface="+mn-lt"/>
              </a:rPr>
              <a:t>Depuis plus de 100 ans, engagée dans son milieu :</a:t>
            </a:r>
            <a:endParaRPr lang="fr-CA" sz="1600" spc="-5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programme d’aide aux devoirs et à la francisation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clinique d’impôts reconnue par le Gouvernement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cuisine collective et aide alimentaire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coordination régionale d’Opération Enfant de Noël </a:t>
            </a:r>
            <a:endParaRPr lang="fr-CA" sz="1600" spc="-5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fr-CA" sz="1600" spc="-50" dirty="0">
                <a:latin typeface="+mn-lt"/>
              </a:rPr>
              <a:t>… avec ses partenaires locaux, nationaux et internationaux :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Fraternité des ouvriers, Café-Rencontre, Église </a:t>
            </a:r>
            <a:r>
              <a:rPr lang="fr-CA" sz="1600" spc="-50" dirty="0" smtClean="0">
                <a:latin typeface="+mn-lt"/>
              </a:rPr>
              <a:t>bhoutanaise</a:t>
            </a:r>
            <a:endParaRPr lang="fr-CA" sz="1600" spc="-50" dirty="0">
              <a:latin typeface="+mn-lt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Union d’Églises baptistes francophones du Canada, Alliance évangélique du Canada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spc="-50" dirty="0">
                <a:latin typeface="+mn-lt"/>
              </a:rPr>
              <a:t>Ministères baptistes canadiens, Wycliffe, SIL, MJI et autres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3" t="22346" r="31708" b="2827"/>
          <a:stretch/>
        </p:blipFill>
        <p:spPr>
          <a:xfrm>
            <a:off x="6620495" y="1131239"/>
            <a:ext cx="770210" cy="1073625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571" y="1008915"/>
            <a:ext cx="1440160" cy="1295474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52738" y="61737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993" r="44357" b="71339"/>
          <a:stretch>
            <a:fillRect/>
          </a:stretch>
        </p:blipFill>
        <p:spPr bwMode="auto">
          <a:xfrm>
            <a:off x="3911729" y="5018088"/>
            <a:ext cx="46355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700338" y="60213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4993" r="83170" b="71339"/>
          <a:stretch>
            <a:fillRect/>
          </a:stretch>
        </p:blipFill>
        <p:spPr bwMode="auto">
          <a:xfrm>
            <a:off x="3352801" y="5018088"/>
            <a:ext cx="143986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4993" r="83170" b="71339"/>
          <a:stretch>
            <a:fillRect/>
          </a:stretch>
        </p:blipFill>
        <p:spPr bwMode="auto">
          <a:xfrm>
            <a:off x="2163763" y="5018088"/>
            <a:ext cx="143986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4993" r="83170" b="71339"/>
          <a:stretch>
            <a:fillRect/>
          </a:stretch>
        </p:blipFill>
        <p:spPr bwMode="auto">
          <a:xfrm>
            <a:off x="363216" y="5021263"/>
            <a:ext cx="998409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4993" r="83170" b="71339"/>
          <a:stretch>
            <a:fillRect/>
          </a:stretch>
        </p:blipFill>
        <p:spPr bwMode="auto">
          <a:xfrm>
            <a:off x="1028700" y="5018088"/>
            <a:ext cx="14398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fcaue.files.wordpress.com/2011/04/soli-deo-gloria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17" y="4150515"/>
            <a:ext cx="2566553" cy="69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094662" cy="7921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Et pourtant, on avait dit …. </a:t>
            </a:r>
            <a:endParaRPr lang="fr-CA" sz="2400" dirty="0"/>
          </a:p>
        </p:txBody>
      </p:sp>
      <p:pic>
        <p:nvPicPr>
          <p:cNvPr id="6147" name="Image 10" descr="C:\Users\Marie-Claude\SkyDrive\Renaissance\Historique\guillem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10652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age 11" descr="C:\Users\Marie-Claude\SkyDrive\Renaissance\Historique\guillem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5300663"/>
            <a:ext cx="11525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27088" y="1916113"/>
            <a:ext cx="6985000" cy="4648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cs typeface="Courier New" panose="02070309020205020404" pitchFamily="49" charset="0"/>
              </a:rPr>
              <a:t>[La ville de] Québec reste la citadelle du catholicisme romain, dans tout ce qu’il a d’étroitesse et d’intolérance. C’est ce qui explique que certains voyageurs l’aient surnommée la Rome canadienne.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sz="1400" dirty="0" err="1">
                <a:cs typeface="Courier New" panose="02070309020205020404" pitchFamily="49" charset="0"/>
              </a:rPr>
              <a:t>Rieul-Prisque</a:t>
            </a:r>
            <a:r>
              <a:rPr lang="fr-CA" sz="1400" dirty="0">
                <a:cs typeface="Courier New" panose="02070309020205020404" pitchFamily="49" charset="0"/>
              </a:rPr>
              <a:t> Duclos, 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sz="1400" i="1" dirty="0">
                <a:cs typeface="Courier New" panose="02070309020205020404" pitchFamily="49" charset="0"/>
              </a:rPr>
              <a:t>Histoire du protestantisme français au Canada et aux États-Unis</a:t>
            </a:r>
            <a:r>
              <a:rPr lang="fr-CA" sz="1400" dirty="0">
                <a:cs typeface="Courier New" panose="02070309020205020404" pitchFamily="49" charset="0"/>
              </a:rPr>
              <a:t>,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dirty="0">
                <a:cs typeface="Courier New" panose="02070309020205020404" pitchFamily="49" charset="0"/>
              </a:rPr>
              <a:t>Montréal, 1913, p.382.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dirty="0">
              <a:cs typeface="Courier New" panose="02070309020205020404" pitchFamily="49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dirty="0">
              <a:cs typeface="Courier New" panose="02070309020205020404" pitchFamily="49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cs typeface="Courier New" panose="02070309020205020404" pitchFamily="49" charset="0"/>
              </a:rPr>
              <a:t>À Québec, l’œuvre a toujours été particulièrement ardue. Plusieurs familles converties ont dû quitter la ville sous le poids de la persécution.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sz="1400" dirty="0">
                <a:cs typeface="Courier New" panose="02070309020205020404" pitchFamily="49" charset="0"/>
              </a:rPr>
              <a:t>Paul Villard, </a:t>
            </a:r>
            <a:r>
              <a:rPr lang="fr-CA" sz="1400" i="1" dirty="0">
                <a:cs typeface="Courier New" panose="02070309020205020404" pitchFamily="49" charset="0"/>
              </a:rPr>
              <a:t>Up to the Light,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i="1" dirty="0">
                <a:cs typeface="Courier New" panose="02070309020205020404" pitchFamily="49" charset="0"/>
              </a:rPr>
              <a:t>Toronto, </a:t>
            </a:r>
            <a:r>
              <a:rPr lang="fr-CA" sz="1400" dirty="0">
                <a:cs typeface="Courier New" panose="02070309020205020404" pitchFamily="49" charset="0"/>
              </a:rPr>
              <a:t>1928, p.92 (trad.)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CA" dirty="0">
              <a:cs typeface="Courier New" panose="02070309020205020404" pitchFamily="49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dirty="0">
              <a:cs typeface="Courier New" panose="02070309020205020404" pitchFamily="49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cs typeface="Courier New" panose="02070309020205020404" pitchFamily="49" charset="0"/>
              </a:rPr>
              <a:t>Québec, c’est le cimetière des pasteurs. 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sz="1400" dirty="0">
                <a:cs typeface="Courier New" panose="02070309020205020404" pitchFamily="49" charset="0"/>
              </a:rPr>
              <a:t>Perception encore présente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dirty="0">
                <a:cs typeface="Courier New" panose="02070309020205020404" pitchFamily="49" charset="0"/>
              </a:rPr>
              <a:t>parmi les ouvriers évangéliques dans les années 1970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000" dirty="0">
                <a:cs typeface="Courier New" panose="02070309020205020404" pitchFamily="49" charset="0"/>
              </a:rPr>
              <a:t> </a:t>
            </a:r>
            <a:endParaRPr lang="fr-C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337550" cy="7921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Le courage des colporteurs</a:t>
            </a:r>
            <a:endParaRPr lang="fr-CA" sz="2400" dirty="0"/>
          </a:p>
        </p:txBody>
      </p:sp>
      <p:sp>
        <p:nvSpPr>
          <p:cNvPr id="8195" name="ZoneTexte 9"/>
          <p:cNvSpPr txBox="1">
            <a:spLocks noChangeArrowheads="1"/>
          </p:cNvSpPr>
          <p:nvPr/>
        </p:nvSpPr>
        <p:spPr bwMode="auto">
          <a:xfrm>
            <a:off x="3087688" y="1700213"/>
            <a:ext cx="541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cs typeface="Courier New" panose="02070309020205020404" pitchFamily="49" charset="0"/>
              </a:rPr>
              <a:t> </a:t>
            </a:r>
            <a:endParaRPr lang="fr-CA" altLang="fr-FR" sz="20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10332" r="4763" b="7112"/>
          <a:stretch/>
        </p:blipFill>
        <p:spPr>
          <a:xfrm>
            <a:off x="539552" y="2348880"/>
            <a:ext cx="148101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/>
          <p:cNvSpPr txBox="1"/>
          <p:nvPr/>
        </p:nvSpPr>
        <p:spPr>
          <a:xfrm>
            <a:off x="2268538" y="2185085"/>
            <a:ext cx="6767958" cy="4416594"/>
          </a:xfrm>
          <a:prstGeom prst="rect">
            <a:avLst/>
          </a:prstGeom>
          <a:solidFill>
            <a:schemeClr val="lt1"/>
          </a:solidFill>
          <a:ln w="3175">
            <a:noFill/>
          </a:ln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dirty="0">
                <a:cs typeface="Courier New" panose="02070309020205020404" pitchFamily="49" charset="0"/>
                <a:hlinkClick r:id="rId4"/>
              </a:rPr>
              <a:t>Amand </a:t>
            </a:r>
            <a:r>
              <a:rPr lang="fr-CA" sz="1600" dirty="0">
                <a:cs typeface="Courier New" panose="02070309020205020404" pitchFamily="49" charset="0"/>
                <a:hlinkClick r:id="rId4"/>
                <a:hlinkMouseOver r:id="rId5"/>
              </a:rPr>
              <a:t>Parent</a:t>
            </a:r>
            <a:r>
              <a:rPr lang="fr-CA" sz="1600" dirty="0">
                <a:cs typeface="Courier New" panose="02070309020205020404" pitchFamily="49" charset="0"/>
              </a:rPr>
              <a:t>, Patriote converti </a:t>
            </a:r>
            <a:r>
              <a:rPr lang="fr-CA" sz="1600" dirty="0"/>
              <a:t>en 1840 lors de son exil aux États-Unis. Ordonné pasteur en 1856, il est surtout connu pour son œuvre missionnaire en faveur des Indiens d’Oka.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solidFill>
                  <a:srgbClr val="A86008"/>
                </a:solidFill>
              </a:rPr>
              <a:t>Lors de son passage à Québec, vers 1860</a:t>
            </a:r>
            <a:r>
              <a:rPr lang="fr-CA" sz="1600" dirty="0">
                <a:solidFill>
                  <a:srgbClr val="A86008"/>
                </a:solidFill>
                <a:cs typeface="Courier New" panose="02070309020205020404" pitchFamily="49" charset="0"/>
              </a:rPr>
              <a:t>, sa vie  est menacée et sa maison </a:t>
            </a:r>
            <a:r>
              <a:rPr lang="fr-CA" sz="1600" dirty="0" smtClean="0">
                <a:solidFill>
                  <a:srgbClr val="A86008"/>
                </a:solidFill>
                <a:cs typeface="Courier New" panose="02070309020205020404" pitchFamily="49" charset="0"/>
              </a:rPr>
              <a:t>vandalisée et brûlée sans que les forces de l’ordre n’interviennent. </a:t>
            </a:r>
            <a:endParaRPr lang="fr-CA" sz="1600" dirty="0">
              <a:cs typeface="Courier New" panose="02070309020205020404" pitchFamily="49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dirty="0" smtClean="0">
                <a:latin typeface="+mn-lt"/>
              </a:rPr>
              <a:t>Jules </a:t>
            </a:r>
            <a:r>
              <a:rPr lang="fr-CA" sz="1600" dirty="0" err="1">
                <a:latin typeface="+mn-lt"/>
              </a:rPr>
              <a:t>Bourgouin</a:t>
            </a:r>
            <a:r>
              <a:rPr lang="fr-CA" sz="1600" dirty="0">
                <a:latin typeface="+mn-lt"/>
              </a:rPr>
              <a:t>, futur directeur de l’Institut de la Point-aux-Trembles.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solidFill>
                  <a:srgbClr val="A86008"/>
                </a:solidFill>
                <a:latin typeface="+mn-lt"/>
              </a:rPr>
              <a:t>Battu par trois Irlandais catholiques, sur les Plaines d’Abraham. 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dirty="0">
                <a:latin typeface="+mn-lt"/>
              </a:rPr>
              <a:t>Jean Cornu, colporteur suisse, présent à Québec en 1859-1860.</a:t>
            </a:r>
            <a:r>
              <a:rPr lang="fr-CA" sz="1600" dirty="0">
                <a:solidFill>
                  <a:srgbClr val="A86008"/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solidFill>
                  <a:srgbClr val="A86008"/>
                </a:solidFill>
                <a:latin typeface="+mn-lt"/>
              </a:rPr>
              <a:t>Menacé publiquement par le curé : « Si vous continuez à distribuer des mauvais livres, vous aurez des problèmes. </a:t>
            </a:r>
            <a:r>
              <a:rPr lang="fr-CA" sz="1600" dirty="0" smtClean="0">
                <a:solidFill>
                  <a:srgbClr val="A86008"/>
                </a:solidFill>
                <a:latin typeface="+mn-lt"/>
              </a:rPr>
              <a:t>Personne </a:t>
            </a:r>
            <a:r>
              <a:rPr lang="fr-CA" sz="1600" dirty="0">
                <a:solidFill>
                  <a:srgbClr val="A86008"/>
                </a:solidFill>
                <a:latin typeface="+mn-lt"/>
              </a:rPr>
              <a:t>d’en veut à votre vie, mais… </a:t>
            </a:r>
            <a:r>
              <a:rPr lang="fr-CA" sz="1600" dirty="0" smtClean="0">
                <a:solidFill>
                  <a:srgbClr val="A86008"/>
                </a:solidFill>
                <a:latin typeface="+mn-lt"/>
              </a:rPr>
              <a:t>».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dirty="0">
                <a:hlinkClick r:id="rId6"/>
              </a:rPr>
              <a:t>Jean Vernon</a:t>
            </a:r>
            <a:r>
              <a:rPr lang="fr-CA" sz="1600" dirty="0"/>
              <a:t>, pasteur, pasteur et futur surintendant de la Société missionnaire franco-canadienne.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solidFill>
                  <a:srgbClr val="A86008"/>
                </a:solidFill>
              </a:rPr>
              <a:t>Assailli et victime de jets de pierres, il est laissé pour mort</a:t>
            </a:r>
            <a:r>
              <a:rPr lang="fr-CA" sz="1600" dirty="0" smtClean="0">
                <a:solidFill>
                  <a:srgbClr val="A86008"/>
                </a:solidFill>
              </a:rPr>
              <a:t>.</a:t>
            </a:r>
            <a:endParaRPr lang="fr-CA" sz="1600" dirty="0">
              <a:solidFill>
                <a:srgbClr val="A86008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A" sz="1600" dirty="0">
                <a:latin typeface="+mn-lt"/>
              </a:rPr>
              <a:t>M. Beaudin, colporteur et employé de la Société biblique à Québec.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solidFill>
                  <a:srgbClr val="A86008"/>
                </a:solidFill>
                <a:latin typeface="+mn-lt"/>
              </a:rPr>
              <a:t>Souvent menacé publiquement, il disparaît. Son cadavre mutilé est retrouvé dans un boisé; le meurtrier est condamné aux galères</a:t>
            </a:r>
            <a:r>
              <a:rPr lang="fr-CA" sz="1600" dirty="0" smtClean="0">
                <a:solidFill>
                  <a:srgbClr val="A86008"/>
                </a:solidFill>
                <a:latin typeface="+mn-lt"/>
              </a:rPr>
              <a:t>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1163" y="4599002"/>
            <a:ext cx="1857375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spc="-70" dirty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Amand Parent. DBC</a:t>
            </a:r>
            <a:endParaRPr lang="fr-CA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1163" y="1355993"/>
            <a:ext cx="833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Le colportage de la Bible est un moyen d’évangélisation important : durant la 2</a:t>
            </a:r>
            <a:r>
              <a:rPr lang="fr-CA" sz="1600" baseline="30000" dirty="0"/>
              <a:t>e</a:t>
            </a:r>
            <a:r>
              <a:rPr lang="fr-CA" sz="1600" dirty="0"/>
              <a:t> moitié du XIXe siècle, les sociétés missionnaires œuvrant au Québec ont embauché 216 colporteurs au </a:t>
            </a:r>
            <a:r>
              <a:rPr lang="fr-CA" sz="1600" dirty="0" smtClean="0"/>
              <a:t>total - presbytériens</a:t>
            </a:r>
            <a:r>
              <a:rPr lang="fr-CA" sz="1600" dirty="0"/>
              <a:t>, baptistes et méthodistes.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0164" r="7146" b="7072"/>
          <a:stretch>
            <a:fillRect/>
          </a:stretch>
        </p:blipFill>
        <p:spPr bwMode="auto">
          <a:xfrm>
            <a:off x="6821488" y="2081213"/>
            <a:ext cx="17272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11163" y="476250"/>
            <a:ext cx="8193087" cy="7921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Premier pasteur résidant</a:t>
            </a:r>
            <a:endParaRPr lang="fr-CA" sz="2400" dirty="0"/>
          </a:p>
        </p:txBody>
      </p:sp>
      <p:sp>
        <p:nvSpPr>
          <p:cNvPr id="10244" name="ZoneTexte 9"/>
          <p:cNvSpPr txBox="1">
            <a:spLocks noChangeArrowheads="1"/>
          </p:cNvSpPr>
          <p:nvPr/>
        </p:nvSpPr>
        <p:spPr bwMode="auto">
          <a:xfrm>
            <a:off x="3087688" y="1700213"/>
            <a:ext cx="541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cs typeface="Courier New" panose="02070309020205020404" pitchFamily="49" charset="0"/>
              </a:rPr>
              <a:t> </a:t>
            </a:r>
            <a:endParaRPr lang="fr-CA" altLang="fr-FR" sz="2000"/>
          </a:p>
        </p:txBody>
      </p:sp>
      <p:pic>
        <p:nvPicPr>
          <p:cNvPr id="10245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1163" r="6622" b="1042"/>
          <a:stretch>
            <a:fillRect/>
          </a:stretch>
        </p:blipFill>
        <p:spPr bwMode="auto">
          <a:xfrm>
            <a:off x="411163" y="1454150"/>
            <a:ext cx="186531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416175" y="2239963"/>
            <a:ext cx="4227513" cy="277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latin typeface="+mn-lt"/>
              </a:rPr>
              <a:t>À l’été 1854, il arrive à Québec, sa ville natale et celle où il a été ordonné prêtre en 1835, avec le projet d’y établir une assemblée. Mais dès l’automne, il retourne enseigner à l’Institut </a:t>
            </a:r>
            <a:r>
              <a:rPr lang="fr-CA" sz="1600" dirty="0" err="1">
                <a:latin typeface="+mn-lt"/>
              </a:rPr>
              <a:t>Feller</a:t>
            </a:r>
            <a:r>
              <a:rPr lang="fr-CA" sz="1600" dirty="0">
                <a:latin typeface="+mn-lt"/>
              </a:rPr>
              <a:t>. On n’est pas sûr de la date de son établissement à Québec : 1856? 1857?  Au cours de 1858-1859, huit familles se convertissent et sont baptisées à l’église baptiste anglaise, alors située sur la rue </a:t>
            </a:r>
            <a:r>
              <a:rPr lang="fr-CA" sz="1600" dirty="0" err="1">
                <a:latin typeface="+mn-lt"/>
              </a:rPr>
              <a:t>MacMahon</a:t>
            </a:r>
            <a:r>
              <a:rPr lang="fr-CA" sz="1600" dirty="0">
                <a:latin typeface="+mn-lt"/>
              </a:rPr>
              <a:t> (</a:t>
            </a:r>
            <a:r>
              <a:rPr lang="fr-CA" sz="1600" dirty="0" err="1">
                <a:latin typeface="+mn-lt"/>
              </a:rPr>
              <a:t>haute-ville</a:t>
            </a:r>
            <a:r>
              <a:rPr lang="fr-CA" sz="1600" dirty="0">
                <a:latin typeface="+mn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i="1" dirty="0">
                <a:latin typeface="+mn-lt"/>
              </a:rPr>
              <a:t>          </a:t>
            </a:r>
            <a:endParaRPr lang="fr-CA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20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90775" y="1398588"/>
            <a:ext cx="6102350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-80" dirty="0">
                <a:cs typeface="Courier New" panose="02070309020205020404" pitchFamily="49" charset="0"/>
                <a:hlinkClick r:id="rId5"/>
              </a:rPr>
              <a:t>Louis-Léon </a:t>
            </a:r>
            <a:r>
              <a:rPr lang="fr-CA" sz="1600" spc="-80" dirty="0" err="1">
                <a:cs typeface="Courier New" panose="02070309020205020404" pitchFamily="49" charset="0"/>
                <a:hlinkClick r:id="rId5"/>
              </a:rPr>
              <a:t>Normandeau</a:t>
            </a:r>
            <a:r>
              <a:rPr lang="fr-CA" sz="1600" spc="-80" dirty="0">
                <a:cs typeface="Courier New" panose="02070309020205020404" pitchFamily="49" charset="0"/>
              </a:rPr>
              <a:t>, ex-prêtre devenu pasteur, colporteur et enseignant</a:t>
            </a:r>
          </a:p>
        </p:txBody>
      </p:sp>
      <p:sp>
        <p:nvSpPr>
          <p:cNvPr id="10248" name="ZoneTexte 10"/>
          <p:cNvSpPr txBox="1">
            <a:spLocks noChangeArrowheads="1"/>
          </p:cNvSpPr>
          <p:nvPr/>
        </p:nvSpPr>
        <p:spPr bwMode="auto">
          <a:xfrm>
            <a:off x="295275" y="5149850"/>
            <a:ext cx="83645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A" altLang="fr-FR" sz="1600" dirty="0"/>
              <a:t>En 1868, </a:t>
            </a:r>
            <a:r>
              <a:rPr lang="fr-CA" altLang="fr-FR" sz="1600" dirty="0" err="1"/>
              <a:t>Normandeau</a:t>
            </a:r>
            <a:r>
              <a:rPr lang="fr-CA" altLang="fr-FR" sz="1600" dirty="0"/>
              <a:t> retourne à la </a:t>
            </a:r>
            <a:r>
              <a:rPr lang="fr-CA" altLang="fr-FR" sz="1600" dirty="0" err="1"/>
              <a:t>Grande-Ligne</a:t>
            </a:r>
            <a:r>
              <a:rPr lang="fr-CA" altLang="fr-FR" sz="1600" dirty="0"/>
              <a:t> pour diriger l’école fondée par </a:t>
            </a:r>
            <a:r>
              <a:rPr lang="fr-CA" altLang="fr-FR" sz="1600" dirty="0">
                <a:hlinkClick r:id="rId6"/>
              </a:rPr>
              <a:t>Henriette </a:t>
            </a:r>
            <a:r>
              <a:rPr lang="fr-CA" altLang="fr-FR" sz="1600" dirty="0" err="1">
                <a:hlinkClick r:id="rId6"/>
              </a:rPr>
              <a:t>Feller</a:t>
            </a:r>
            <a:r>
              <a:rPr lang="fr-CA" altLang="fr-FR" sz="1600" dirty="0"/>
              <a:t> pour accueillir les enfants des convertis ayant perdu le droit de fréquenter les établissements catholiques. L’école deviendra l’Institut </a:t>
            </a:r>
            <a:r>
              <a:rPr lang="fr-CA" altLang="fr-FR" sz="1600" dirty="0" err="1"/>
              <a:t>Feller</a:t>
            </a:r>
            <a:r>
              <a:rPr lang="fr-CA" altLang="fr-FR" sz="1600" dirty="0"/>
              <a:t>, important pôle de développement et de rayonnement du franco-protestantisme au Québec. Aujourd’hui, sur le site de l’ancien institut fermé en 1967, se trouve la </a:t>
            </a:r>
            <a:r>
              <a:rPr lang="fr-CA" altLang="fr-FR" sz="1600" dirty="0">
                <a:hlinkClick r:id="rId7"/>
              </a:rPr>
              <a:t>Place </a:t>
            </a:r>
            <a:r>
              <a:rPr lang="fr-CA" altLang="fr-FR" sz="1600" dirty="0" err="1">
                <a:hlinkClick r:id="rId7"/>
              </a:rPr>
              <a:t>Feller</a:t>
            </a:r>
            <a:r>
              <a:rPr lang="fr-CA" altLang="fr-FR" sz="1600" dirty="0"/>
              <a:t>, lieu de mémoire et d’interprétation historique.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232650" y="4457700"/>
            <a:ext cx="142716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Ancienne église.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Photo CPRQ</a:t>
            </a:r>
            <a:endParaRPr lang="fr-CA" sz="1400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7338" y="4478338"/>
            <a:ext cx="19891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spc="-80" dirty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Louis-Léon </a:t>
            </a:r>
            <a:r>
              <a:rPr lang="fr-CA" sz="1400" spc="-80" dirty="0" err="1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Normandeau</a:t>
            </a:r>
            <a:endParaRPr lang="fr-CA" sz="1400" spc="-80" dirty="0">
              <a:solidFill>
                <a:schemeClr val="bg1">
                  <a:lumMod val="50000"/>
                </a:schemeClr>
              </a:solidFill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87350" y="476250"/>
            <a:ext cx="8361363" cy="7921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Un stagiaire de renom</a:t>
            </a:r>
            <a:endParaRPr lang="fr-CA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98450" y="1384300"/>
            <a:ext cx="8450263" cy="1568450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latin typeface="+mn-lt"/>
                <a:hlinkClick r:id="rId3"/>
              </a:rPr>
              <a:t>William </a:t>
            </a:r>
            <a:r>
              <a:rPr lang="fr-CA" sz="1600" dirty="0" err="1">
                <a:latin typeface="+mn-lt"/>
                <a:hlinkClick r:id="rId3"/>
              </a:rPr>
              <a:t>Bullock</a:t>
            </a:r>
            <a:r>
              <a:rPr lang="fr-CA" sz="1600" dirty="0">
                <a:latin typeface="+mn-lt"/>
              </a:rPr>
              <a:t>, né à </a:t>
            </a:r>
            <a:r>
              <a:rPr lang="fr-CA" sz="1600" dirty="0" err="1">
                <a:latin typeface="+mn-lt"/>
              </a:rPr>
              <a:t>Roxton</a:t>
            </a:r>
            <a:r>
              <a:rPr lang="fr-CA" sz="1600" dirty="0">
                <a:latin typeface="+mn-lt"/>
              </a:rPr>
              <a:t> Pond, est pasteur de 1892 à 1907 et député du comté de </a:t>
            </a:r>
            <a:r>
              <a:rPr lang="fr-CA" sz="1600" dirty="0" err="1">
                <a:latin typeface="+mn-lt"/>
              </a:rPr>
              <a:t>Shefford</a:t>
            </a:r>
            <a:r>
              <a:rPr lang="fr-CA" sz="1600" dirty="0">
                <a:latin typeface="+mn-lt"/>
              </a:rPr>
              <a:t>, de 1912 à 1931. Mais il est surtout connu pour la création de la </a:t>
            </a:r>
            <a:r>
              <a:rPr lang="fr-CA" sz="1600" dirty="0" err="1">
                <a:latin typeface="+mn-lt"/>
                <a:hlinkClick r:id="rId4"/>
              </a:rPr>
              <a:t>Roxton</a:t>
            </a:r>
            <a:r>
              <a:rPr lang="fr-CA" sz="1600" dirty="0">
                <a:latin typeface="+mn-lt"/>
                <a:hlinkClick r:id="rId4"/>
              </a:rPr>
              <a:t> </a:t>
            </a:r>
            <a:r>
              <a:rPr lang="fr-CA" sz="1600" dirty="0" err="1">
                <a:latin typeface="+mn-lt"/>
                <a:hlinkClick r:id="rId4"/>
              </a:rPr>
              <a:t>Tool</a:t>
            </a:r>
            <a:r>
              <a:rPr lang="fr-CA" sz="1600" dirty="0">
                <a:latin typeface="+mn-lt"/>
                <a:hlinkClick r:id="rId4"/>
              </a:rPr>
              <a:t> &amp; Mills </a:t>
            </a:r>
            <a:r>
              <a:rPr lang="fr-CA" sz="1600" dirty="0">
                <a:latin typeface="+mn-lt"/>
              </a:rPr>
              <a:t>en 1907. Trois ans plus tard,  la fusion avec la Stanley Tools, de New-York, attire dans la région cette compagnie d’envergure internationale, créant plusieurs centaines d’emplois – d’abord pour la construction de l’usine de huit bâtiment, puis pour la production des outils spécialisés qui font sa réputation.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600" dirty="0">
              <a:latin typeface="+mn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27512" r="4168" b="15515"/>
          <a:stretch/>
        </p:blipFill>
        <p:spPr>
          <a:xfrm>
            <a:off x="611560" y="2780928"/>
            <a:ext cx="7736646" cy="333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387350" y="6246813"/>
            <a:ext cx="7524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Construction de l’arrivée d’eau de la future usine. Coll. SHHY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87350" y="476250"/>
            <a:ext cx="8361363" cy="7921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Une assemblée en Basse-Ville</a:t>
            </a:r>
            <a:endParaRPr lang="fr-CA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352425" y="1562100"/>
            <a:ext cx="8361363" cy="338554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latin typeface="+mn-lt"/>
              </a:rPr>
              <a:t>1890 Retour des baptistes à Québec : le couple </a:t>
            </a:r>
            <a:r>
              <a:rPr lang="fr-CA" sz="1600" dirty="0" smtClean="0">
                <a:latin typeface="+mn-lt"/>
              </a:rPr>
              <a:t>Grenier s’installe dans le quartier Saint-Sauveur. </a:t>
            </a:r>
            <a:endParaRPr lang="fr-CA" sz="1600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lum bright="8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7369" r="287" b="1260"/>
          <a:stretch/>
        </p:blipFill>
        <p:spPr>
          <a:xfrm>
            <a:off x="3750166" y="2085543"/>
            <a:ext cx="4963622" cy="379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331043" y="6069746"/>
            <a:ext cx="8417670" cy="338554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latin typeface="+mn-lt"/>
              </a:rPr>
              <a:t>1895 Louis-Roussy </a:t>
            </a:r>
            <a:r>
              <a:rPr lang="fr-CA" sz="1600" dirty="0" err="1">
                <a:latin typeface="+mn-lt"/>
              </a:rPr>
              <a:t>Dutaud</a:t>
            </a:r>
            <a:r>
              <a:rPr lang="fr-CA" sz="1600" dirty="0">
                <a:latin typeface="+mn-lt"/>
              </a:rPr>
              <a:t> : </a:t>
            </a:r>
            <a:r>
              <a:rPr lang="fr-CA" sz="1600" dirty="0" smtClean="0">
                <a:latin typeface="+mn-lt"/>
              </a:rPr>
              <a:t>achat, </a:t>
            </a:r>
            <a:r>
              <a:rPr lang="fr-CA" sz="1600" dirty="0">
                <a:latin typeface="+mn-lt"/>
              </a:rPr>
              <a:t>rue Sainte-Marguerite, </a:t>
            </a:r>
            <a:r>
              <a:rPr lang="fr-CA" sz="1600" dirty="0" smtClean="0">
                <a:latin typeface="+mn-lt"/>
              </a:rPr>
              <a:t>d’une maison de mission. </a:t>
            </a:r>
            <a:r>
              <a:rPr lang="fr-CA" sz="1600" dirty="0">
                <a:latin typeface="+mn-lt"/>
              </a:rPr>
              <a:t>C</a:t>
            </a:r>
            <a:r>
              <a:rPr lang="fr-CA" sz="1600" dirty="0" smtClean="0">
                <a:latin typeface="+mn-lt"/>
              </a:rPr>
              <a:t>oût : 2 </a:t>
            </a:r>
            <a:r>
              <a:rPr lang="fr-CA" sz="1600" dirty="0">
                <a:latin typeface="+mn-lt"/>
              </a:rPr>
              <a:t>000</a:t>
            </a:r>
            <a:r>
              <a:rPr lang="fr-CA" sz="1600" spc="-100" dirty="0" smtClean="0">
                <a:latin typeface="+mn-lt"/>
              </a:rPr>
              <a:t>$.</a:t>
            </a:r>
            <a:endParaRPr lang="fr-CA" sz="1600" spc="-100" dirty="0"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2425" y="2194341"/>
            <a:ext cx="328347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>
                <a:latin typeface="+mj-lt"/>
              </a:rPr>
              <a:t>1894 Adam </a:t>
            </a:r>
            <a:r>
              <a:rPr lang="fr-CA" sz="1600" dirty="0" err="1">
                <a:latin typeface="+mj-lt"/>
              </a:rPr>
              <a:t>Burwash</a:t>
            </a:r>
            <a:r>
              <a:rPr lang="fr-CA" sz="1600" dirty="0">
                <a:latin typeface="+mj-lt"/>
              </a:rPr>
              <a:t> loue une salle rue Du Pont. </a:t>
            </a:r>
            <a:r>
              <a:rPr lang="fr-CA" sz="1600" dirty="0" smtClean="0">
                <a:latin typeface="+mj-lt"/>
              </a:rPr>
              <a:t>Surnommée la « Maison protestante », elle </a:t>
            </a:r>
            <a:r>
              <a:rPr lang="fr-CA" sz="1600" dirty="0">
                <a:latin typeface="+mj-lt"/>
              </a:rPr>
              <a:t>sert de temple et de salle </a:t>
            </a:r>
            <a:r>
              <a:rPr lang="fr-CA" sz="1600" dirty="0" smtClean="0">
                <a:latin typeface="+mj-lt"/>
              </a:rPr>
              <a:t>communautaire.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dirty="0" smtClean="0">
                <a:latin typeface="+mj-lt"/>
              </a:rPr>
              <a:t>Déjà, au début du XXe siècle, la vision de la Mission de la </a:t>
            </a:r>
            <a:r>
              <a:rPr lang="fr-CA" sz="1600" dirty="0" err="1" smtClean="0">
                <a:latin typeface="+mj-lt"/>
              </a:rPr>
              <a:t>Grande-Ligne</a:t>
            </a:r>
            <a:r>
              <a:rPr lang="fr-CA" sz="1600" dirty="0" smtClean="0">
                <a:latin typeface="+mj-lt"/>
              </a:rPr>
              <a:t> est de </a:t>
            </a:r>
            <a:r>
              <a:rPr lang="fr-CA" sz="1600" dirty="0">
                <a:latin typeface="+mj-lt"/>
              </a:rPr>
              <a:t>bâtir une « Église populaire </a:t>
            </a:r>
            <a:r>
              <a:rPr lang="fr-CA" sz="1600" dirty="0" smtClean="0">
                <a:latin typeface="+mj-lt"/>
              </a:rPr>
              <a:t>» dans </a:t>
            </a:r>
            <a:r>
              <a:rPr lang="fr-CA" sz="1600" dirty="0">
                <a:latin typeface="+mj-lt"/>
              </a:rPr>
              <a:t>Saint-Roch/Saint-Sauveur : une église du milieu, avec une salle de </a:t>
            </a:r>
            <a:r>
              <a:rPr lang="fr-CA" sz="1600" dirty="0" smtClean="0">
                <a:latin typeface="+mj-lt"/>
              </a:rPr>
              <a:t>lecture pour la jeunesse et une petite imprimerie – projet qui sera bloqué par les autorités locales. </a:t>
            </a:r>
            <a:r>
              <a:rPr lang="fr-CA" sz="1200" dirty="0" smtClean="0">
                <a:latin typeface="+mj-lt"/>
              </a:rPr>
              <a:t>(Duclos, 1919 vol.1, </a:t>
            </a:r>
            <a:r>
              <a:rPr lang="fr-CA" sz="1200" dirty="0">
                <a:latin typeface="+mj-lt"/>
              </a:rPr>
              <a:t>p.387</a:t>
            </a:r>
            <a:r>
              <a:rPr lang="fr-CA" sz="1200" dirty="0" smtClean="0">
                <a:latin typeface="+mj-lt"/>
              </a:rPr>
              <a:t>)</a:t>
            </a:r>
            <a:r>
              <a:rPr lang="fr-CA" sz="1600" dirty="0" smtClean="0">
                <a:latin typeface="+mj-lt"/>
              </a:rPr>
              <a:t>.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pc="-8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pc="-8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CA" sz="1200" spc="-8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Rue Du Pont, 1889. Archives VQ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69888" y="476250"/>
            <a:ext cx="8523287" cy="1223963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Constitution officielle de </a:t>
            </a:r>
            <a:br>
              <a:rPr lang="fr-CA" sz="2400" dirty="0" smtClean="0"/>
            </a:br>
            <a:r>
              <a:rPr lang="fr-CA" sz="2400" dirty="0" smtClean="0"/>
              <a:t>l’Église baptiste française de Québec</a:t>
            </a:r>
            <a:endParaRPr lang="fr-CA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631531" y="1890989"/>
            <a:ext cx="4188941" cy="443198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spc="-60" dirty="0" smtClean="0"/>
              <a:t>En avril </a:t>
            </a:r>
            <a:r>
              <a:rPr lang="fr-CA" sz="1600" spc="-60" dirty="0"/>
              <a:t>1908, l’architecte Harry </a:t>
            </a:r>
            <a:r>
              <a:rPr lang="fr-CA" sz="1600" spc="-60" dirty="0" err="1" smtClean="0"/>
              <a:t>Staveley</a:t>
            </a:r>
            <a:r>
              <a:rPr lang="fr-CA" sz="1600" spc="-60" dirty="0" smtClean="0"/>
              <a:t> (père) dépose </a:t>
            </a:r>
            <a:r>
              <a:rPr lang="fr-CA" sz="1600" spc="-60" dirty="0"/>
              <a:t>les plans d’un nouveau temple qui sera achevé le 15 décembre </a:t>
            </a:r>
            <a:r>
              <a:rPr lang="fr-CA" sz="1600" spc="-60" dirty="0" smtClean="0"/>
              <a:t>1908. Les </a:t>
            </a:r>
            <a:r>
              <a:rPr lang="fr-CA" sz="1600" spc="-60" dirty="0"/>
              <a:t>trois générations de </a:t>
            </a:r>
            <a:r>
              <a:rPr lang="fr-CA" sz="1600" spc="-60" dirty="0" err="1" smtClean="0">
                <a:hlinkClick r:id="rId3"/>
              </a:rPr>
              <a:t>Staveley</a:t>
            </a:r>
            <a:r>
              <a:rPr lang="fr-CA" sz="1600" spc="-60" dirty="0" smtClean="0"/>
              <a:t>, famille </a:t>
            </a:r>
            <a:r>
              <a:rPr lang="fr-CA" sz="1600" spc="-60" dirty="0"/>
              <a:t>presbytérienne, </a:t>
            </a:r>
            <a:r>
              <a:rPr lang="fr-CA" sz="1600" spc="-60" dirty="0" smtClean="0"/>
              <a:t>sont </a:t>
            </a:r>
            <a:r>
              <a:rPr lang="fr-CA" sz="1600" spc="-60" dirty="0"/>
              <a:t>véritablement une dynastie d’architectes à Québec. On leur doit, entre autres, plusieurs de maisons cossues de la Grande-Allée et du Vieux-Québec, le </a:t>
            </a:r>
            <a:r>
              <a:rPr lang="fr-CA" sz="1600" spc="-60" dirty="0" smtClean="0"/>
              <a:t>Collège </a:t>
            </a:r>
            <a:r>
              <a:rPr lang="fr-CA" sz="1600" spc="-60" dirty="0" err="1" smtClean="0"/>
              <a:t>Morrin</a:t>
            </a:r>
            <a:r>
              <a:rPr lang="fr-CA" sz="1600" spc="-60" dirty="0" smtClean="0"/>
              <a:t> et </a:t>
            </a:r>
            <a:r>
              <a:rPr lang="fr-CA" sz="1600" spc="-60" dirty="0"/>
              <a:t>le Club de la </a:t>
            </a:r>
            <a:r>
              <a:rPr lang="fr-CA" sz="1600" spc="-60" dirty="0" smtClean="0"/>
              <a:t>Garnison. </a:t>
            </a:r>
            <a:endParaRPr lang="fr-CA" sz="1600" spc="-90" dirty="0"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spc="-50" dirty="0" smtClean="0">
                <a:latin typeface="+mn-lt"/>
              </a:rPr>
              <a:t>L’Église baptiste française de Québec est légalement constituée le </a:t>
            </a:r>
            <a:r>
              <a:rPr lang="fr-CA" sz="1600" spc="-50" dirty="0">
                <a:latin typeface="+mn-lt"/>
              </a:rPr>
              <a:t>18 avril 1909, </a:t>
            </a:r>
            <a:r>
              <a:rPr lang="fr-CA" sz="1600" spc="-50" dirty="0" smtClean="0">
                <a:latin typeface="+mn-lt"/>
              </a:rPr>
              <a:t>avec </a:t>
            </a:r>
            <a:r>
              <a:rPr lang="fr-CA" sz="1600" spc="-50" dirty="0">
                <a:latin typeface="+mn-lt"/>
              </a:rPr>
              <a:t>23 </a:t>
            </a:r>
            <a:r>
              <a:rPr lang="fr-CA" sz="1600" spc="-50" dirty="0" smtClean="0">
                <a:latin typeface="+mn-lt"/>
              </a:rPr>
              <a:t>membres baptisés. Le </a:t>
            </a:r>
            <a:r>
              <a:rPr lang="fr-CA" sz="1600" spc="-50" dirty="0">
                <a:latin typeface="+mn-lt"/>
              </a:rPr>
              <a:t>pasteur </a:t>
            </a:r>
            <a:r>
              <a:rPr lang="fr-CA" sz="1600" spc="-50" dirty="0" smtClean="0">
                <a:latin typeface="+mn-lt"/>
              </a:rPr>
              <a:t>est reconnu comme officier </a:t>
            </a:r>
            <a:r>
              <a:rPr lang="fr-CA" sz="1600" spc="-50" dirty="0">
                <a:latin typeface="+mn-lt"/>
              </a:rPr>
              <a:t>d’État </a:t>
            </a:r>
            <a:r>
              <a:rPr lang="fr-CA" sz="1600" spc="-50" dirty="0" smtClean="0">
                <a:latin typeface="+mn-lt"/>
              </a:rPr>
              <a:t>civil. La communauté franco-protestante peut donc, pour la  première fois à Québec, tenir ses propres registres de naissances</a:t>
            </a:r>
            <a:r>
              <a:rPr lang="fr-CA" sz="1600" spc="-50" dirty="0">
                <a:latin typeface="+mn-lt"/>
              </a:rPr>
              <a:t>, </a:t>
            </a:r>
            <a:r>
              <a:rPr lang="fr-CA" sz="1600" spc="-50" dirty="0" smtClean="0">
                <a:latin typeface="+mn-lt"/>
              </a:rPr>
              <a:t>de mariages</a:t>
            </a:r>
            <a:r>
              <a:rPr lang="fr-CA" sz="1600" spc="-50" dirty="0">
                <a:latin typeface="+mn-lt"/>
              </a:rPr>
              <a:t>, </a:t>
            </a:r>
            <a:r>
              <a:rPr lang="fr-CA" sz="1600" spc="-50" dirty="0" smtClean="0">
                <a:latin typeface="+mn-lt"/>
              </a:rPr>
              <a:t>d’adoptions et de sépultures.  </a:t>
            </a:r>
            <a:endParaRPr lang="fr-CA" sz="1600" dirty="0"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spc="-40" dirty="0">
                <a:latin typeface="+mn-lt"/>
              </a:rPr>
              <a:t>Coût </a:t>
            </a:r>
            <a:r>
              <a:rPr lang="fr-CA" sz="1600" spc="-40" dirty="0" smtClean="0">
                <a:latin typeface="+mn-lt"/>
              </a:rPr>
              <a:t>de la construction : </a:t>
            </a:r>
            <a:r>
              <a:rPr lang="fr-CA" sz="1600" spc="-40" dirty="0">
                <a:latin typeface="+mn-lt"/>
              </a:rPr>
              <a:t>6 </a:t>
            </a:r>
            <a:r>
              <a:rPr lang="fr-CA" sz="1600" spc="-40" dirty="0" smtClean="0">
                <a:latin typeface="+mn-lt"/>
              </a:rPr>
              <a:t>700$</a:t>
            </a:r>
            <a:r>
              <a:rPr lang="fr-CA" sz="1600" dirty="0" smtClean="0"/>
              <a:t>, environ </a:t>
            </a:r>
            <a:r>
              <a:rPr lang="fr-CA" sz="1600" dirty="0"/>
              <a:t>140 000$ en dollars </a:t>
            </a:r>
            <a:r>
              <a:rPr lang="fr-CA" sz="1600" dirty="0" smtClean="0"/>
              <a:t>2014</a:t>
            </a:r>
            <a:r>
              <a:rPr lang="fr-CA" sz="1600" spc="-40" dirty="0" smtClean="0">
                <a:latin typeface="+mn-lt"/>
              </a:rPr>
              <a:t>.</a:t>
            </a:r>
            <a:endParaRPr lang="fr-CA" sz="1600" spc="-40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8372" r="15319" b="2361"/>
          <a:stretch/>
        </p:blipFill>
        <p:spPr>
          <a:xfrm>
            <a:off x="404962" y="1959187"/>
            <a:ext cx="3960742" cy="4295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254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:\Users\Marie-Claude\SkyDrive\Renaissance\Historique\guillemet.jpg"/>
          <p:cNvPicPr/>
          <p:nvPr/>
        </p:nvPicPr>
        <p:blipFill>
          <a:blip r:embed="rId3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60" y="5661248"/>
            <a:ext cx="987848" cy="10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C:\Users\Marie-Claude\SkyDrive\Renaissance\Historique\guillemet.jpg"/>
          <p:cNvPicPr/>
          <p:nvPr/>
        </p:nvPicPr>
        <p:blipFill>
          <a:blip r:embed="rId4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8510"/>
            <a:ext cx="946463" cy="9318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39750" y="398463"/>
            <a:ext cx="8096250" cy="928687"/>
          </a:xfrm>
          <a:prstGeom prst="round2DiagRect">
            <a:avLst>
              <a:gd name="adj1" fmla="val 33398"/>
              <a:gd name="adj2" fmla="val 0"/>
            </a:avLst>
          </a:prstGeom>
          <a:solidFill>
            <a:schemeClr val="accent6">
              <a:lumMod val="50000"/>
              <a:alpha val="8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2400" dirty="0" smtClean="0"/>
              <a:t>Pasteurs de </a:t>
            </a:r>
            <a:r>
              <a:rPr lang="fr-CA" sz="2400" dirty="0"/>
              <a:t>l’Église baptiste française de </a:t>
            </a:r>
            <a:r>
              <a:rPr lang="fr-CA" sz="2400" dirty="0" smtClean="0"/>
              <a:t>Québec,</a:t>
            </a:r>
            <a:br>
              <a:rPr lang="fr-CA" sz="2400" dirty="0" smtClean="0"/>
            </a:br>
            <a:r>
              <a:rPr lang="fr-CA" sz="2400" dirty="0" smtClean="0"/>
              <a:t>rue d’</a:t>
            </a:r>
            <a:r>
              <a:rPr lang="fr-CA" sz="2400" dirty="0" err="1" smtClean="0"/>
              <a:t>Youville</a:t>
            </a:r>
            <a:endParaRPr lang="fr-CA" sz="2400" dirty="0"/>
          </a:p>
        </p:txBody>
      </p:sp>
      <p:sp>
        <p:nvSpPr>
          <p:cNvPr id="4" name="Rectangle 3"/>
          <p:cNvSpPr/>
          <p:nvPr/>
        </p:nvSpPr>
        <p:spPr>
          <a:xfrm>
            <a:off x="2063750" y="1628775"/>
            <a:ext cx="5616575" cy="337015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1909 - 1912  A. G. </a:t>
            </a:r>
            <a:r>
              <a:rPr lang="en-C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Lebeau</a:t>
            </a:r>
            <a:endParaRPr lang="en-C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1913 - 1914  M. B. Parent </a:t>
            </a:r>
            <a:endParaRPr lang="fr-C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1914 - 1916  A. E. White </a:t>
            </a:r>
            <a:endParaRPr lang="fr-C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1917 - 1923  A. Delporte </a:t>
            </a:r>
            <a:r>
              <a:rPr lang="fr-CA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et suppléants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1923 - 1924  N. Aubin </a:t>
            </a:r>
            <a:r>
              <a:rPr lang="fr-CA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et suppléants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1925 - 1927  J. A. </a:t>
            </a:r>
            <a:r>
              <a:rPr lang="fr-C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Giguère</a:t>
            </a:r>
            <a:endParaRPr lang="fr-C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1927 - 1928  J. </a:t>
            </a:r>
            <a:r>
              <a:rPr lang="fr-C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Funé</a:t>
            </a: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et suppléants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dirty="0">
                <a:ea typeface="Calibri" panose="020F0502020204030204" pitchFamily="34" charset="0"/>
                <a:cs typeface="Times New Roman" panose="02020603050405020304" pitchFamily="18" charset="0"/>
              </a:rPr>
              <a:t>1929 - 1934  É. Boisvert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fr-CA" sz="16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Déménagement de l’assemblée à Limoilou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9113" y="5300663"/>
            <a:ext cx="813752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600" spc="-100" dirty="0">
                <a:cs typeface="Courier New" panose="02070309020205020404" pitchFamily="49" charset="0"/>
              </a:rPr>
              <a:t> </a:t>
            </a:r>
            <a:r>
              <a:rPr lang="fr-CA" sz="2600" spc="-100" dirty="0" smtClean="0">
                <a:cs typeface="Courier New" panose="02070309020205020404" pitchFamily="49" charset="0"/>
              </a:rPr>
              <a:t>      </a:t>
            </a:r>
            <a:r>
              <a:rPr lang="fr-CA" sz="1600" spc="-80" dirty="0" smtClean="0">
                <a:cs typeface="Courier New" panose="02070309020205020404" pitchFamily="49" charset="0"/>
              </a:rPr>
              <a:t>Québec </a:t>
            </a:r>
            <a:r>
              <a:rPr lang="fr-CA" sz="1600" spc="-80" dirty="0">
                <a:cs typeface="Courier New" panose="02070309020205020404" pitchFamily="49" charset="0"/>
              </a:rPr>
              <a:t>n’offre qu’une hospitalité peu durable aux messagers de l’Évangile; ils s’y usent vite.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dirty="0">
                <a:cs typeface="Courier New" panose="02070309020205020404" pitchFamily="49" charset="0"/>
              </a:rPr>
              <a:t>                                                                                   </a:t>
            </a:r>
            <a:r>
              <a:rPr lang="fr-CA" sz="1200" dirty="0">
                <a:cs typeface="Courier New" panose="02070309020205020404" pitchFamily="49" charset="0"/>
              </a:rPr>
              <a:t>-     </a:t>
            </a:r>
            <a:r>
              <a:rPr lang="fr-CA" sz="1200" dirty="0" err="1">
                <a:cs typeface="Courier New" panose="02070309020205020404" pitchFamily="49" charset="0"/>
              </a:rPr>
              <a:t>Rieul-Prisque</a:t>
            </a:r>
            <a:r>
              <a:rPr lang="fr-CA" sz="1200" dirty="0">
                <a:cs typeface="Courier New" panose="02070309020205020404" pitchFamily="49" charset="0"/>
              </a:rPr>
              <a:t> Duclos (1919, </a:t>
            </a:r>
            <a:r>
              <a:rPr lang="fr-CA" sz="1200" dirty="0" smtClean="0">
                <a:cs typeface="Courier New" panose="02070309020205020404" pitchFamily="49" charset="0"/>
              </a:rPr>
              <a:t>Vol. 1, p.384</a:t>
            </a:r>
            <a:r>
              <a:rPr lang="fr-CA" sz="1200" dirty="0">
                <a:cs typeface="Courier New" panose="02070309020205020404" pitchFamily="49" charset="0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rberg_ShapesCaptions_TP1018814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2371</TotalTime>
  <Words>1410</Words>
  <Application>Microsoft Office PowerPoint</Application>
  <PresentationFormat>Affichage à l'écran (4:3)</PresentationFormat>
  <Paragraphs>161</Paragraphs>
  <Slides>21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Times New Roman</vt:lpstr>
      <vt:lpstr>Trebuchet MS</vt:lpstr>
      <vt:lpstr>Wingdings</vt:lpstr>
      <vt:lpstr>Terberg_ShapesCaptions_TP101881403</vt:lpstr>
      <vt:lpstr>Présentation PowerPoint</vt:lpstr>
      <vt:lpstr>L’Église Renaissance aujourd’hui </vt:lpstr>
      <vt:lpstr>Et pourtant, on avait dit …. </vt:lpstr>
      <vt:lpstr>Le courage des colporteurs</vt:lpstr>
      <vt:lpstr>Premier pasteur résidant</vt:lpstr>
      <vt:lpstr>Un stagiaire de renom</vt:lpstr>
      <vt:lpstr>Une assemblée en Basse-Ville</vt:lpstr>
      <vt:lpstr>Constitution officielle de  l’Église baptiste française de Québec</vt:lpstr>
      <vt:lpstr>Pasteurs de l’Église baptiste française de Québec, rue d’Youville</vt:lpstr>
      <vt:lpstr>Limoilou</vt:lpstr>
      <vt:lpstr>On disait…. </vt:lpstr>
      <vt:lpstr>Le 9 février 1934 </vt:lpstr>
      <vt:lpstr>L’expansion des années 1970-1980</vt:lpstr>
      <vt:lpstr>La relève, années 1980</vt:lpstr>
      <vt:lpstr>Pasteurs à Limoilou</vt:lpstr>
      <vt:lpstr>Pasteurs à Limoilou (suite)</vt:lpstr>
      <vt:lpstr>L’ancienne église de Limoilou :  un patrimoine architectural</vt:lpstr>
      <vt:lpstr>2e  Avenue Ouest</vt:lpstr>
      <vt:lpstr>Pasteurs de Renaissance</vt:lpstr>
      <vt:lpstr>Renaissance, 2010…</vt:lpstr>
      <vt:lpstr>L’église évangélique baptiste Renaissance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Marie-Claude Rocher</dc:creator>
  <cp:keywords/>
  <cp:lastModifiedBy>Utilisateur</cp:lastModifiedBy>
  <cp:revision>178</cp:revision>
  <dcterms:created xsi:type="dcterms:W3CDTF">2014-10-18T14:03:22Z</dcterms:created>
  <dcterms:modified xsi:type="dcterms:W3CDTF">2018-06-06T19:29:49Z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TC018814219991</vt:lpwstr>
  </property>
</Properties>
</file>